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ebas Neue Cyrillic" panose="020B0604020202020204" charset="0"/>
      <p:regular r:id="rId13"/>
    </p:embeddedFont>
    <p:embeddedFont>
      <p:font typeface="Canva Sans Bold Italics" panose="020B0604020202020204" charset="0"/>
      <p:regular r:id="rId14"/>
    </p:embeddedFont>
    <p:embeddedFont>
      <p:font typeface="Decalotype Bold" panose="020B0604020202020204" charset="0"/>
      <p:regular r:id="rId15"/>
    </p:embeddedFont>
    <p:embeddedFont>
      <p:font typeface="Decalotype Bold Italics" panose="020B0604020202020204" charset="0"/>
      <p:regular r:id="rId16"/>
    </p:embeddedFont>
    <p:embeddedFont>
      <p:font typeface="IBM Plex Serif Bold" panose="020B0604020202020204" charset="0"/>
      <p:regular r:id="rId17"/>
    </p:embeddedFont>
    <p:embeddedFont>
      <p:font typeface="Kollektif" panose="020B0604020202020204" charset="0"/>
      <p:regular r:id="rId18"/>
    </p:embeddedFont>
    <p:embeddedFont>
      <p:font typeface="Kollektif Bold" panose="020B0604020202020204" charset="0"/>
      <p:regular r:id="rId19"/>
    </p:embeddedFont>
    <p:embeddedFont>
      <p:font typeface="League Spartan" panose="020B0604020202020204" charset="0"/>
      <p:regular r:id="rId20"/>
    </p:embeddedFont>
    <p:embeddedFont>
      <p:font typeface="Montserrat Bold Italics" panose="020B0604020202020204" charset="0"/>
      <p:regular r:id="rId21"/>
    </p:embeddedFont>
    <p:embeddedFont>
      <p:font typeface="Montserrat Classic Bold" panose="020B0604020202020204" charset="0"/>
      <p:regular r:id="rId22"/>
    </p:embeddedFont>
    <p:embeddedFont>
      <p:font typeface="Open Sans Bold" panose="020B0604020202020204" charset="0"/>
      <p:regular r:id="rId23"/>
    </p:embeddedFont>
    <p:embeddedFont>
      <p:font typeface="Robot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svg"/><Relationship Id="rId7"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16.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53551" y="733272"/>
            <a:ext cx="9657676" cy="8840156"/>
            <a:chOff x="0" y="0"/>
            <a:chExt cx="2543586" cy="2328272"/>
          </a:xfrm>
        </p:grpSpPr>
        <p:sp>
          <p:nvSpPr>
            <p:cNvPr id="3" name="Freeform 3"/>
            <p:cNvSpPr/>
            <p:nvPr/>
          </p:nvSpPr>
          <p:spPr>
            <a:xfrm>
              <a:off x="0" y="0"/>
              <a:ext cx="2543586" cy="2328272"/>
            </a:xfrm>
            <a:custGeom>
              <a:avLst/>
              <a:gdLst/>
              <a:ahLst/>
              <a:cxnLst/>
              <a:rect l="l" t="t" r="r" b="b"/>
              <a:pathLst>
                <a:path w="2543586" h="2328272">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gradFill>
                <a:gsLst>
                  <a:gs pos="0">
                    <a:srgbClr val="000000">
                      <a:alpha val="100000"/>
                    </a:srgbClr>
                  </a:gs>
                  <a:gs pos="100000">
                    <a:srgbClr val="C89116">
                      <a:alpha val="100000"/>
                    </a:srgbClr>
                  </a:gs>
                </a:gsLst>
                <a:lin ang="0"/>
              </a:gradFill>
              <a:prstDash val="solid"/>
              <a:round/>
            </a:ln>
          </p:spPr>
        </p:sp>
        <p:sp>
          <p:nvSpPr>
            <p:cNvPr id="4" name="TextBox 4"/>
            <p:cNvSpPr txBox="1"/>
            <p:nvPr/>
          </p:nvSpPr>
          <p:spPr>
            <a:xfrm>
              <a:off x="0" y="-95250"/>
              <a:ext cx="2543586" cy="2423522"/>
            </a:xfrm>
            <a:prstGeom prst="rect">
              <a:avLst/>
            </a:prstGeom>
          </p:spPr>
          <p:txBody>
            <a:bodyPr lIns="50800" tIns="50800" rIns="50800" bIns="50800" rtlCol="0" anchor="ctr"/>
            <a:lstStyle/>
            <a:p>
              <a:pPr algn="ctr">
                <a:lnSpc>
                  <a:spcPts val="3706"/>
                </a:lnSpc>
              </a:pPr>
              <a:endParaRPr/>
            </a:p>
          </p:txBody>
        </p:sp>
      </p:grpSp>
      <p:sp>
        <p:nvSpPr>
          <p:cNvPr id="5" name="TextBox 5"/>
          <p:cNvSpPr txBox="1"/>
          <p:nvPr/>
        </p:nvSpPr>
        <p:spPr>
          <a:xfrm>
            <a:off x="1476760" y="4567775"/>
            <a:ext cx="7529849" cy="968374"/>
          </a:xfrm>
          <a:prstGeom prst="rect">
            <a:avLst/>
          </a:prstGeom>
        </p:spPr>
        <p:txBody>
          <a:bodyPr lIns="0" tIns="0" rIns="0" bIns="0" rtlCol="0" anchor="t">
            <a:spAutoFit/>
          </a:bodyPr>
          <a:lstStyle/>
          <a:p>
            <a:pPr>
              <a:lnSpc>
                <a:spcPts val="6599"/>
              </a:lnSpc>
            </a:pPr>
            <a:r>
              <a:rPr lang="en-US" sz="9166">
                <a:solidFill>
                  <a:srgbClr val="FFFFFF"/>
                </a:solidFill>
                <a:latin typeface="Montserrat Classic Bold"/>
              </a:rPr>
              <a:t>PREDICTION</a:t>
            </a:r>
          </a:p>
        </p:txBody>
      </p:sp>
      <p:sp>
        <p:nvSpPr>
          <p:cNvPr id="6" name="Freeform 6"/>
          <p:cNvSpPr/>
          <p:nvPr/>
        </p:nvSpPr>
        <p:spPr>
          <a:xfrm>
            <a:off x="10992252" y="2682023"/>
            <a:ext cx="7506436" cy="10008582"/>
          </a:xfrm>
          <a:custGeom>
            <a:avLst/>
            <a:gdLst/>
            <a:ahLst/>
            <a:cxnLst/>
            <a:rect l="l" t="t" r="r" b="b"/>
            <a:pathLst>
              <a:path w="7506436" h="10008582">
                <a:moveTo>
                  <a:pt x="0" y="0"/>
                </a:moveTo>
                <a:lnTo>
                  <a:pt x="7506436" y="0"/>
                </a:lnTo>
                <a:lnTo>
                  <a:pt x="7506436" y="10008581"/>
                </a:lnTo>
                <a:lnTo>
                  <a:pt x="0" y="10008581"/>
                </a:lnTo>
                <a:lnTo>
                  <a:pt x="0" y="0"/>
                </a:lnTo>
                <a:close/>
              </a:path>
            </a:pathLst>
          </a:custGeom>
          <a:blipFill>
            <a:blip r:embed="rId2"/>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a:stretch>
              <a:fillRect l="-321036" b="-144015"/>
            </a:stretch>
          </a:blipFill>
        </p:spPr>
      </p:sp>
      <p:sp>
        <p:nvSpPr>
          <p:cNvPr id="8" name="Freeform 8"/>
          <p:cNvSpPr/>
          <p:nvPr/>
        </p:nvSpPr>
        <p:spPr>
          <a:xfrm>
            <a:off x="-274112" y="7003875"/>
            <a:ext cx="1302812" cy="2254425"/>
          </a:xfrm>
          <a:custGeom>
            <a:avLst/>
            <a:gdLst/>
            <a:ahLst/>
            <a:cxnLst/>
            <a:rect l="l" t="t" r="r" b="b"/>
            <a:pathLst>
              <a:path w="1302812" h="2254425">
                <a:moveTo>
                  <a:pt x="0" y="0"/>
                </a:moveTo>
                <a:lnTo>
                  <a:pt x="1302812" y="0"/>
                </a:lnTo>
                <a:lnTo>
                  <a:pt x="1302812" y="2254425"/>
                </a:lnTo>
                <a:lnTo>
                  <a:pt x="0" y="2254425"/>
                </a:lnTo>
                <a:lnTo>
                  <a:pt x="0" y="0"/>
                </a:lnTo>
                <a:close/>
              </a:path>
            </a:pathLst>
          </a:custGeom>
          <a:blipFill>
            <a:blip r:embed="rId4"/>
            <a:stretch>
              <a:fillRect l="-236784" t="-125652"/>
            </a:stretch>
          </a:blipFill>
        </p:spPr>
      </p:sp>
      <p:sp>
        <p:nvSpPr>
          <p:cNvPr id="9" name="TextBox 9"/>
          <p:cNvSpPr txBox="1"/>
          <p:nvPr/>
        </p:nvSpPr>
        <p:spPr>
          <a:xfrm>
            <a:off x="1476760" y="1327388"/>
            <a:ext cx="7827070" cy="2592429"/>
          </a:xfrm>
          <a:prstGeom prst="rect">
            <a:avLst/>
          </a:prstGeom>
        </p:spPr>
        <p:txBody>
          <a:bodyPr lIns="0" tIns="0" rIns="0" bIns="0" rtlCol="0" anchor="t">
            <a:spAutoFit/>
          </a:bodyPr>
          <a:lstStyle/>
          <a:p>
            <a:pPr>
              <a:lnSpc>
                <a:spcPts val="10410"/>
              </a:lnSpc>
            </a:pPr>
            <a:r>
              <a:rPr lang="en-US" sz="7435">
                <a:solidFill>
                  <a:srgbClr val="FFFFFF"/>
                </a:solidFill>
                <a:latin typeface="Montserrat Classic Bold"/>
              </a:rPr>
              <a:t>STOCK</a:t>
            </a:r>
          </a:p>
          <a:p>
            <a:pPr marL="0" lvl="0" indent="0" algn="l">
              <a:lnSpc>
                <a:spcPts val="10410"/>
              </a:lnSpc>
            </a:pPr>
            <a:r>
              <a:rPr lang="en-US" sz="7435">
                <a:solidFill>
                  <a:srgbClr val="FFFFFF"/>
                </a:solidFill>
                <a:latin typeface="Montserrat Classic Bold"/>
              </a:rPr>
              <a:t>MARKET</a:t>
            </a:r>
          </a:p>
        </p:txBody>
      </p:sp>
      <p:sp>
        <p:nvSpPr>
          <p:cNvPr id="10" name="Freeform 10"/>
          <p:cNvSpPr/>
          <p:nvPr/>
        </p:nvSpPr>
        <p:spPr>
          <a:xfrm rot="-654404">
            <a:off x="9725025" y="5467228"/>
            <a:ext cx="3031035" cy="3073293"/>
          </a:xfrm>
          <a:custGeom>
            <a:avLst/>
            <a:gdLst/>
            <a:ahLst/>
            <a:cxnLst/>
            <a:rect l="l" t="t" r="r" b="b"/>
            <a:pathLst>
              <a:path w="3031035" h="3073293">
                <a:moveTo>
                  <a:pt x="0" y="0"/>
                </a:moveTo>
                <a:lnTo>
                  <a:pt x="3031035" y="0"/>
                </a:lnTo>
                <a:lnTo>
                  <a:pt x="3031035" y="3073293"/>
                </a:lnTo>
                <a:lnTo>
                  <a:pt x="0" y="3073293"/>
                </a:lnTo>
                <a:lnTo>
                  <a:pt x="0" y="0"/>
                </a:lnTo>
                <a:close/>
              </a:path>
            </a:pathLst>
          </a:custGeom>
          <a:blipFill>
            <a:blip r:embed="rId5"/>
            <a:stretch>
              <a:fillRect/>
            </a:stretch>
          </a:blipFill>
        </p:spPr>
      </p:sp>
      <p:sp>
        <p:nvSpPr>
          <p:cNvPr id="11" name="TextBox 11"/>
          <p:cNvSpPr txBox="1"/>
          <p:nvPr/>
        </p:nvSpPr>
        <p:spPr>
          <a:xfrm>
            <a:off x="1476760" y="6194943"/>
            <a:ext cx="7238634" cy="2284280"/>
          </a:xfrm>
          <a:prstGeom prst="rect">
            <a:avLst/>
          </a:prstGeom>
        </p:spPr>
        <p:txBody>
          <a:bodyPr lIns="0" tIns="0" rIns="0" bIns="0" rtlCol="0" anchor="t">
            <a:spAutoFit/>
          </a:bodyPr>
          <a:lstStyle/>
          <a:p>
            <a:pPr>
              <a:lnSpc>
                <a:spcPts val="6078"/>
              </a:lnSpc>
            </a:pPr>
            <a:r>
              <a:rPr lang="en-US" sz="4341" dirty="0">
                <a:solidFill>
                  <a:srgbClr val="FFFFFF"/>
                </a:solidFill>
                <a:latin typeface="IBM Plex Serif Bold"/>
              </a:rPr>
              <a:t>~BY</a:t>
            </a:r>
          </a:p>
          <a:p>
            <a:pPr>
              <a:lnSpc>
                <a:spcPts val="6078"/>
              </a:lnSpc>
            </a:pPr>
            <a:r>
              <a:rPr lang="en-US" sz="4341" dirty="0">
                <a:solidFill>
                  <a:srgbClr val="FFFFFF"/>
                </a:solidFill>
                <a:latin typeface="IBM Plex Serif Bold"/>
              </a:rPr>
              <a:t>ARPAN DEY</a:t>
            </a:r>
          </a:p>
          <a:p>
            <a:pPr>
              <a:lnSpc>
                <a:spcPts val="6078"/>
              </a:lnSpc>
            </a:pPr>
            <a:r>
              <a:rPr lang="en-US" sz="4341" dirty="0">
                <a:solidFill>
                  <a:srgbClr val="FFFFFF"/>
                </a:solidFill>
                <a:latin typeface="IBM Plex Serif Bold"/>
              </a:rPr>
              <a:t>DEPT.: CSE   YEAR:3RD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14813" y="510739"/>
            <a:ext cx="16858375" cy="9265522"/>
            <a:chOff x="0" y="0"/>
            <a:chExt cx="4985960" cy="2740331"/>
          </a:xfrm>
        </p:grpSpPr>
        <p:sp>
          <p:nvSpPr>
            <p:cNvPr id="3" name="Freeform 3"/>
            <p:cNvSpPr/>
            <p:nvPr/>
          </p:nvSpPr>
          <p:spPr>
            <a:xfrm>
              <a:off x="0" y="0"/>
              <a:ext cx="4985960" cy="2740331"/>
            </a:xfrm>
            <a:custGeom>
              <a:avLst/>
              <a:gdLst/>
              <a:ahLst/>
              <a:cxnLst/>
              <a:rect l="l" t="t" r="r" b="b"/>
              <a:pathLst>
                <a:path w="4985960" h="2740331">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000000">
                      <a:alpha val="100000"/>
                    </a:srgbClr>
                  </a:gs>
                  <a:gs pos="100000">
                    <a:srgbClr val="C89116">
                      <a:alpha val="100000"/>
                    </a:srgbClr>
                  </a:gs>
                </a:gsLst>
                <a:lin ang="0"/>
              </a:gradFill>
              <a:prstDash val="solid"/>
              <a:round/>
            </a:ln>
          </p:spPr>
        </p:sp>
        <p:sp>
          <p:nvSpPr>
            <p:cNvPr id="4" name="TextBox 4"/>
            <p:cNvSpPr txBox="1"/>
            <p:nvPr/>
          </p:nvSpPr>
          <p:spPr>
            <a:xfrm>
              <a:off x="0" y="-95250"/>
              <a:ext cx="4985960" cy="283558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5" name="Group 5"/>
          <p:cNvGrpSpPr/>
          <p:nvPr/>
        </p:nvGrpSpPr>
        <p:grpSpPr>
          <a:xfrm>
            <a:off x="1458579" y="1270662"/>
            <a:ext cx="15078886" cy="7806374"/>
            <a:chOff x="0" y="0"/>
            <a:chExt cx="4459666" cy="2308780"/>
          </a:xfrm>
        </p:grpSpPr>
        <p:sp>
          <p:nvSpPr>
            <p:cNvPr id="6" name="Freeform 6"/>
            <p:cNvSpPr/>
            <p:nvPr/>
          </p:nvSpPr>
          <p:spPr>
            <a:xfrm>
              <a:off x="0" y="0"/>
              <a:ext cx="4459667" cy="2308780"/>
            </a:xfrm>
            <a:custGeom>
              <a:avLst/>
              <a:gdLst/>
              <a:ahLst/>
              <a:cxnLst/>
              <a:rect l="l" t="t" r="r" b="b"/>
              <a:pathLst>
                <a:path w="4459667" h="2308780">
                  <a:moveTo>
                    <a:pt x="30292" y="0"/>
                  </a:moveTo>
                  <a:lnTo>
                    <a:pt x="4429374" y="0"/>
                  </a:lnTo>
                  <a:cubicBezTo>
                    <a:pt x="4437408" y="0"/>
                    <a:pt x="4445113" y="3191"/>
                    <a:pt x="4450794" y="8872"/>
                  </a:cubicBezTo>
                  <a:cubicBezTo>
                    <a:pt x="4456475" y="14553"/>
                    <a:pt x="4459667" y="22258"/>
                    <a:pt x="4459667" y="30292"/>
                  </a:cubicBezTo>
                  <a:lnTo>
                    <a:pt x="4459667" y="2278487"/>
                  </a:lnTo>
                  <a:cubicBezTo>
                    <a:pt x="4459667" y="2295217"/>
                    <a:pt x="4446104" y="2308780"/>
                    <a:pt x="4429374" y="2308780"/>
                  </a:cubicBezTo>
                  <a:lnTo>
                    <a:pt x="30292" y="2308780"/>
                  </a:lnTo>
                  <a:cubicBezTo>
                    <a:pt x="22258" y="2308780"/>
                    <a:pt x="14553" y="2305588"/>
                    <a:pt x="8872" y="2299907"/>
                  </a:cubicBezTo>
                  <a:cubicBezTo>
                    <a:pt x="3191" y="2294226"/>
                    <a:pt x="0" y="2286521"/>
                    <a:pt x="0" y="2278487"/>
                  </a:cubicBezTo>
                  <a:lnTo>
                    <a:pt x="0" y="30292"/>
                  </a:lnTo>
                  <a:cubicBezTo>
                    <a:pt x="0" y="22258"/>
                    <a:pt x="3191" y="14553"/>
                    <a:pt x="8872" y="8872"/>
                  </a:cubicBezTo>
                  <a:cubicBezTo>
                    <a:pt x="14553" y="3191"/>
                    <a:pt x="22258" y="0"/>
                    <a:pt x="30292"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7" name="TextBox 7"/>
            <p:cNvSpPr txBox="1"/>
            <p:nvPr/>
          </p:nvSpPr>
          <p:spPr>
            <a:xfrm>
              <a:off x="0" y="-95250"/>
              <a:ext cx="4459666" cy="2404030"/>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8" name="Freeform 8"/>
          <p:cNvSpPr/>
          <p:nvPr/>
        </p:nvSpPr>
        <p:spPr>
          <a:xfrm>
            <a:off x="-539682" y="5914321"/>
            <a:ext cx="1568382" cy="2297488"/>
          </a:xfrm>
          <a:custGeom>
            <a:avLst/>
            <a:gdLst/>
            <a:ahLst/>
            <a:cxnLst/>
            <a:rect l="l" t="t" r="r" b="b"/>
            <a:pathLst>
              <a:path w="1568382" h="2297488">
                <a:moveTo>
                  <a:pt x="0" y="0"/>
                </a:moveTo>
                <a:lnTo>
                  <a:pt x="1568382" y="0"/>
                </a:lnTo>
                <a:lnTo>
                  <a:pt x="1568382" y="2297488"/>
                </a:lnTo>
                <a:lnTo>
                  <a:pt x="0" y="2297488"/>
                </a:lnTo>
                <a:lnTo>
                  <a:pt x="0" y="0"/>
                </a:lnTo>
                <a:close/>
              </a:path>
            </a:pathLst>
          </a:custGeom>
          <a:blipFill>
            <a:blip r:embed="rId2"/>
            <a:stretch>
              <a:fillRect l="-185101" t="-125652"/>
            </a:stretch>
          </a:blipFill>
        </p:spPr>
      </p:sp>
      <p:sp>
        <p:nvSpPr>
          <p:cNvPr id="9" name="Freeform 9"/>
          <p:cNvSpPr/>
          <p:nvPr/>
        </p:nvSpPr>
        <p:spPr>
          <a:xfrm rot="-10800000">
            <a:off x="17259300" y="2580788"/>
            <a:ext cx="1568382" cy="2297488"/>
          </a:xfrm>
          <a:custGeom>
            <a:avLst/>
            <a:gdLst/>
            <a:ahLst/>
            <a:cxnLst/>
            <a:rect l="l" t="t" r="r" b="b"/>
            <a:pathLst>
              <a:path w="1568382" h="2297488">
                <a:moveTo>
                  <a:pt x="0" y="0"/>
                </a:moveTo>
                <a:lnTo>
                  <a:pt x="1568382" y="0"/>
                </a:lnTo>
                <a:lnTo>
                  <a:pt x="1568382" y="2297487"/>
                </a:lnTo>
                <a:lnTo>
                  <a:pt x="0" y="2297487"/>
                </a:lnTo>
                <a:lnTo>
                  <a:pt x="0" y="0"/>
                </a:lnTo>
                <a:close/>
              </a:path>
            </a:pathLst>
          </a:custGeom>
          <a:blipFill>
            <a:blip r:embed="rId2"/>
            <a:stretch>
              <a:fillRect l="-185101" t="-125652"/>
            </a:stretch>
          </a:blipFill>
        </p:spPr>
      </p:sp>
      <p:sp>
        <p:nvSpPr>
          <p:cNvPr id="10" name="Freeform 10"/>
          <p:cNvSpPr/>
          <p:nvPr/>
        </p:nvSpPr>
        <p:spPr>
          <a:xfrm>
            <a:off x="549797" y="7576234"/>
            <a:ext cx="2661297" cy="2338614"/>
          </a:xfrm>
          <a:custGeom>
            <a:avLst/>
            <a:gdLst/>
            <a:ahLst/>
            <a:cxnLst/>
            <a:rect l="l" t="t" r="r" b="b"/>
            <a:pathLst>
              <a:path w="2661297" h="2338614">
                <a:moveTo>
                  <a:pt x="0" y="0"/>
                </a:moveTo>
                <a:lnTo>
                  <a:pt x="2661296" y="0"/>
                </a:lnTo>
                <a:lnTo>
                  <a:pt x="2661296" y="2338615"/>
                </a:lnTo>
                <a:lnTo>
                  <a:pt x="0" y="2338615"/>
                </a:lnTo>
                <a:lnTo>
                  <a:pt x="0" y="0"/>
                </a:lnTo>
                <a:close/>
              </a:path>
            </a:pathLst>
          </a:custGeom>
          <a:blipFill>
            <a:blip r:embed="rId3"/>
            <a:stretch>
              <a:fillRect/>
            </a:stretch>
          </a:blipFill>
        </p:spPr>
      </p:sp>
      <p:sp>
        <p:nvSpPr>
          <p:cNvPr id="11" name="Freeform 11"/>
          <p:cNvSpPr/>
          <p:nvPr/>
        </p:nvSpPr>
        <p:spPr>
          <a:xfrm>
            <a:off x="14526164" y="6753260"/>
            <a:ext cx="2844171" cy="2917098"/>
          </a:xfrm>
          <a:custGeom>
            <a:avLst/>
            <a:gdLst/>
            <a:ahLst/>
            <a:cxnLst/>
            <a:rect l="l" t="t" r="r" b="b"/>
            <a:pathLst>
              <a:path w="2844171" h="2917098">
                <a:moveTo>
                  <a:pt x="0" y="0"/>
                </a:moveTo>
                <a:lnTo>
                  <a:pt x="2844171" y="0"/>
                </a:lnTo>
                <a:lnTo>
                  <a:pt x="2844171" y="2917098"/>
                </a:lnTo>
                <a:lnTo>
                  <a:pt x="0" y="2917098"/>
                </a:lnTo>
                <a:lnTo>
                  <a:pt x="0" y="0"/>
                </a:lnTo>
                <a:close/>
              </a:path>
            </a:pathLst>
          </a:custGeom>
          <a:blipFill>
            <a:blip r:embed="rId4"/>
            <a:stretch>
              <a:fillRect/>
            </a:stretch>
          </a:blipFill>
        </p:spPr>
      </p:sp>
      <p:sp>
        <p:nvSpPr>
          <p:cNvPr id="12" name="TextBox 12"/>
          <p:cNvSpPr txBox="1"/>
          <p:nvPr/>
        </p:nvSpPr>
        <p:spPr>
          <a:xfrm>
            <a:off x="5391482" y="1451286"/>
            <a:ext cx="7213081" cy="1295109"/>
          </a:xfrm>
          <a:prstGeom prst="rect">
            <a:avLst/>
          </a:prstGeom>
        </p:spPr>
        <p:txBody>
          <a:bodyPr lIns="0" tIns="0" rIns="0" bIns="0" rtlCol="0" anchor="t">
            <a:spAutoFit/>
          </a:bodyPr>
          <a:lstStyle/>
          <a:p>
            <a:pPr marL="0" lvl="0" indent="0" algn="ctr">
              <a:lnSpc>
                <a:spcPts val="10516"/>
              </a:lnSpc>
              <a:spcBef>
                <a:spcPct val="0"/>
              </a:spcBef>
            </a:pPr>
            <a:r>
              <a:rPr lang="en-US" sz="7511">
                <a:solidFill>
                  <a:srgbClr val="FFFFFF"/>
                </a:solidFill>
                <a:latin typeface="Montserrat Classic Bold"/>
              </a:rPr>
              <a:t>CONCLUSION</a:t>
            </a:r>
          </a:p>
        </p:txBody>
      </p:sp>
      <p:sp>
        <p:nvSpPr>
          <p:cNvPr id="13" name="TextBox 13"/>
          <p:cNvSpPr txBox="1"/>
          <p:nvPr/>
        </p:nvSpPr>
        <p:spPr>
          <a:xfrm>
            <a:off x="3605402" y="3059420"/>
            <a:ext cx="11077197" cy="4789806"/>
          </a:xfrm>
          <a:prstGeom prst="rect">
            <a:avLst/>
          </a:prstGeom>
        </p:spPr>
        <p:txBody>
          <a:bodyPr lIns="0" tIns="0" rIns="0" bIns="0" rtlCol="0" anchor="t">
            <a:spAutoFit/>
          </a:bodyPr>
          <a:lstStyle/>
          <a:p>
            <a:pPr algn="just">
              <a:lnSpc>
                <a:spcPts val="3219"/>
              </a:lnSpc>
            </a:pPr>
            <a:r>
              <a:rPr lang="en-US" sz="2299">
                <a:solidFill>
                  <a:srgbClr val="FFFFFF"/>
                </a:solidFill>
                <a:latin typeface="Montserrat Bold Italics"/>
              </a:rPr>
              <a:t>In conclusion, our stock market prediction project utilized LSTM neural networks to forecast future stock prices based on historical data. While the model demonstrated promising results in capturing temporal dependencies, accurately predicting stock prices remains challenging due to market unpredictability and noise. Future improvements may involve fine-tuning model architecture and incorporating additional features like market indicators or sentiment analysis. Despite limitations, this project underscores the potential of machine learning in financial forecasting, offering valuable insights for investment strategies and risk management. Continued exploration and refinement of techniques are essential for advancing predictive accuracy in the dynamic landscape of stock markets.</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0633" y="3194186"/>
            <a:ext cx="9978254" cy="4784883"/>
            <a:chOff x="0" y="0"/>
            <a:chExt cx="2951125" cy="1415156"/>
          </a:xfrm>
        </p:grpSpPr>
        <p:sp>
          <p:nvSpPr>
            <p:cNvPr id="3" name="Freeform 3"/>
            <p:cNvSpPr/>
            <p:nvPr/>
          </p:nvSpPr>
          <p:spPr>
            <a:xfrm>
              <a:off x="0" y="0"/>
              <a:ext cx="2951125" cy="1415156"/>
            </a:xfrm>
            <a:custGeom>
              <a:avLst/>
              <a:gdLst/>
              <a:ahLst/>
              <a:cxnLst/>
              <a:rect l="l" t="t" r="r" b="b"/>
              <a:pathLst>
                <a:path w="2951125" h="1415156">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2951125" cy="151040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AutoShape 5"/>
          <p:cNvSpPr/>
          <p:nvPr/>
        </p:nvSpPr>
        <p:spPr>
          <a:xfrm>
            <a:off x="1927110" y="6484136"/>
            <a:ext cx="9118141" cy="0"/>
          </a:xfrm>
          <a:prstGeom prst="line">
            <a:avLst/>
          </a:prstGeom>
          <a:ln w="66675" cap="flat">
            <a:solidFill>
              <a:srgbClr val="FFFFFF"/>
            </a:solidFill>
            <a:prstDash val="solid"/>
            <a:headEnd type="oval" w="lg" len="lg"/>
            <a:tailEnd type="oval" w="lg" len="lg"/>
          </a:ln>
        </p:spPr>
      </p:sp>
      <p:sp>
        <p:nvSpPr>
          <p:cNvPr id="6" name="Freeform 6"/>
          <p:cNvSpPr/>
          <p:nvPr/>
        </p:nvSpPr>
        <p:spPr>
          <a:xfrm>
            <a:off x="10639760" y="1470421"/>
            <a:ext cx="7345093" cy="10027430"/>
          </a:xfrm>
          <a:custGeom>
            <a:avLst/>
            <a:gdLst/>
            <a:ahLst/>
            <a:cxnLst/>
            <a:rect l="l" t="t" r="r" b="b"/>
            <a:pathLst>
              <a:path w="7345093" h="10027430">
                <a:moveTo>
                  <a:pt x="0" y="0"/>
                </a:moveTo>
                <a:lnTo>
                  <a:pt x="7345093" y="0"/>
                </a:lnTo>
                <a:lnTo>
                  <a:pt x="7345093" y="10027430"/>
                </a:lnTo>
                <a:lnTo>
                  <a:pt x="0" y="10027430"/>
                </a:lnTo>
                <a:lnTo>
                  <a:pt x="0" y="0"/>
                </a:lnTo>
                <a:close/>
              </a:path>
            </a:pathLst>
          </a:custGeom>
          <a:blipFill>
            <a:blip r:embed="rId2"/>
            <a:stretch>
              <a:fillRect/>
            </a:stretch>
          </a:blipFill>
        </p:spPr>
      </p:sp>
      <p:sp>
        <p:nvSpPr>
          <p:cNvPr id="7" name="Freeform 7"/>
          <p:cNvSpPr/>
          <p:nvPr/>
        </p:nvSpPr>
        <p:spPr>
          <a:xfrm rot="-5400000">
            <a:off x="7610259" y="7659774"/>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3"/>
            <a:stretch>
              <a:fillRect l="-557972"/>
            </a:stretch>
          </a:blipFill>
        </p:spPr>
      </p:sp>
      <p:sp>
        <p:nvSpPr>
          <p:cNvPr id="8" name="TextBox 8"/>
          <p:cNvSpPr txBox="1"/>
          <p:nvPr/>
        </p:nvSpPr>
        <p:spPr>
          <a:xfrm>
            <a:off x="2146571" y="4231728"/>
            <a:ext cx="8679219" cy="1634734"/>
          </a:xfrm>
          <a:prstGeom prst="rect">
            <a:avLst/>
          </a:prstGeom>
        </p:spPr>
        <p:txBody>
          <a:bodyPr lIns="0" tIns="0" rIns="0" bIns="0" rtlCol="0" anchor="t">
            <a:spAutoFit/>
          </a:bodyPr>
          <a:lstStyle/>
          <a:p>
            <a:pPr marL="0" lvl="0" indent="0" algn="ctr">
              <a:lnSpc>
                <a:spcPts val="13321"/>
              </a:lnSpc>
              <a:spcBef>
                <a:spcPct val="0"/>
              </a:spcBef>
            </a:pPr>
            <a:r>
              <a:rPr lang="en-US" sz="9515">
                <a:solidFill>
                  <a:srgbClr val="FFFFFF"/>
                </a:solidFill>
                <a:latin typeface="Montserrat Classic Bold"/>
              </a:rPr>
              <a:t>T</a:t>
            </a:r>
            <a:r>
              <a:rPr lang="en-US" sz="9515" u="none" strike="noStrike">
                <a:solidFill>
                  <a:srgbClr val="FFFFFF"/>
                </a:solidFill>
                <a:latin typeface="Montserrat Classic Bold"/>
              </a:rPr>
              <a:t>HANK YOU!</a:t>
            </a:r>
          </a:p>
        </p:txBody>
      </p:sp>
      <p:sp>
        <p:nvSpPr>
          <p:cNvPr id="9" name="Freeform 9"/>
          <p:cNvSpPr/>
          <p:nvPr/>
        </p:nvSpPr>
        <p:spPr>
          <a:xfrm rot="5400000">
            <a:off x="10413250" y="-1799342"/>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3"/>
            <a:stretch>
              <a:fillRect l="-557972"/>
            </a:stretch>
          </a:blipFill>
        </p:spPr>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grpSp>
        <p:nvGrpSpPr>
          <p:cNvPr id="3" name="Group 3"/>
          <p:cNvGrpSpPr/>
          <p:nvPr/>
        </p:nvGrpSpPr>
        <p:grpSpPr>
          <a:xfrm>
            <a:off x="1028700" y="1028700"/>
            <a:ext cx="13851112" cy="8229600"/>
            <a:chOff x="0" y="0"/>
            <a:chExt cx="3648030" cy="2167467"/>
          </a:xfrm>
        </p:grpSpPr>
        <p:sp>
          <p:nvSpPr>
            <p:cNvPr id="4" name="Freeform 4"/>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gradFill>
                <a:gsLst>
                  <a:gs pos="0">
                    <a:srgbClr val="CDFFD8">
                      <a:alpha val="100000"/>
                    </a:srgbClr>
                  </a:gs>
                  <a:gs pos="100000">
                    <a:srgbClr val="94B9FF">
                      <a:alpha val="100000"/>
                    </a:srgbClr>
                  </a:gs>
                </a:gsLst>
                <a:lin ang="0"/>
              </a:gradFill>
              <a:prstDash val="solid"/>
              <a:round/>
            </a:ln>
          </p:spPr>
        </p:sp>
        <p:sp>
          <p:nvSpPr>
            <p:cNvPr id="5" name="TextBox 5"/>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12691683" y="2229644"/>
            <a:ext cx="5162299" cy="6028963"/>
          </a:xfrm>
          <a:custGeom>
            <a:avLst/>
            <a:gdLst/>
            <a:ahLst/>
            <a:cxnLst/>
            <a:rect l="l" t="t" r="r" b="b"/>
            <a:pathLst>
              <a:path w="5162299" h="6028963">
                <a:moveTo>
                  <a:pt x="0" y="0"/>
                </a:moveTo>
                <a:lnTo>
                  <a:pt x="5162299" y="0"/>
                </a:lnTo>
                <a:lnTo>
                  <a:pt x="5162299" y="6028963"/>
                </a:lnTo>
                <a:lnTo>
                  <a:pt x="0" y="60289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901352" y="2722364"/>
            <a:ext cx="9373116" cy="6096814"/>
          </a:xfrm>
          <a:prstGeom prst="rect">
            <a:avLst/>
          </a:prstGeom>
        </p:spPr>
        <p:txBody>
          <a:bodyPr lIns="0" tIns="0" rIns="0" bIns="0" rtlCol="0" anchor="t">
            <a:spAutoFit/>
          </a:bodyPr>
          <a:lstStyle/>
          <a:p>
            <a:pPr algn="just">
              <a:lnSpc>
                <a:spcPts val="3805"/>
              </a:lnSpc>
            </a:pPr>
            <a:r>
              <a:rPr lang="en-US" sz="2624">
                <a:solidFill>
                  <a:srgbClr val="FFFEF3"/>
                </a:solidFill>
                <a:latin typeface="Montserrat Bold Italics"/>
              </a:rPr>
              <a:t>The stock market is like a marketplace where people buy and sell ownership in companies. It's where investors can purchase shares (or "stocks") of a company, which represent a piece of ownership in that company. When companies do well, the value of their stocks tends to go up, allowing investors to make a profit. Conversely, if a company struggles, the value of its stocks may decrease, leading to potential losses for investors. Stock market prediction is the practice of using data analysis and machine learning techniques to forecast future movements in stock prices.</a:t>
            </a:r>
          </a:p>
          <a:p>
            <a:pPr algn="just">
              <a:lnSpc>
                <a:spcPts val="3080"/>
              </a:lnSpc>
            </a:pPr>
            <a:endParaRPr lang="en-US" sz="2624">
              <a:solidFill>
                <a:srgbClr val="FFFEF3"/>
              </a:solidFill>
              <a:latin typeface="Montserrat Bold Italics"/>
            </a:endParaRPr>
          </a:p>
        </p:txBody>
      </p:sp>
      <p:sp>
        <p:nvSpPr>
          <p:cNvPr id="8" name="Freeform 8"/>
          <p:cNvSpPr/>
          <p:nvPr/>
        </p:nvSpPr>
        <p:spPr>
          <a:xfrm>
            <a:off x="239692" y="8258607"/>
            <a:ext cx="1661660" cy="1634469"/>
          </a:xfrm>
          <a:custGeom>
            <a:avLst/>
            <a:gdLst/>
            <a:ahLst/>
            <a:cxnLst/>
            <a:rect l="l" t="t" r="r" b="b"/>
            <a:pathLst>
              <a:path w="1661660" h="1634469">
                <a:moveTo>
                  <a:pt x="0" y="0"/>
                </a:moveTo>
                <a:lnTo>
                  <a:pt x="1661660" y="0"/>
                </a:lnTo>
                <a:lnTo>
                  <a:pt x="1661660" y="1634469"/>
                </a:lnTo>
                <a:lnTo>
                  <a:pt x="0" y="1634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090264" y="1434872"/>
            <a:ext cx="7448735" cy="1236042"/>
          </a:xfrm>
          <a:prstGeom prst="rect">
            <a:avLst/>
          </a:prstGeom>
        </p:spPr>
        <p:txBody>
          <a:bodyPr lIns="0" tIns="0" rIns="0" bIns="0" rtlCol="0" anchor="t">
            <a:spAutoFit/>
          </a:bodyPr>
          <a:lstStyle/>
          <a:p>
            <a:pPr marL="0" lvl="0" indent="0" algn="l">
              <a:lnSpc>
                <a:spcPts val="10096"/>
              </a:lnSpc>
              <a:spcBef>
                <a:spcPct val="0"/>
              </a:spcBef>
            </a:pPr>
            <a:r>
              <a:rPr lang="en-US" sz="7211">
                <a:solidFill>
                  <a:srgbClr val="FFFFFF"/>
                </a:solidFill>
                <a:latin typeface="Montserrat Classic Bold"/>
              </a:rPr>
              <a:t>INTRODUCTION</a:t>
            </a:r>
          </a:p>
        </p:txBody>
      </p:sp>
      <p:sp>
        <p:nvSpPr>
          <p:cNvPr id="10" name="Freeform 10"/>
          <p:cNvSpPr/>
          <p:nvPr/>
        </p:nvSpPr>
        <p:spPr>
          <a:xfrm>
            <a:off x="0" y="0"/>
            <a:ext cx="2502924" cy="2557266"/>
          </a:xfrm>
          <a:custGeom>
            <a:avLst/>
            <a:gdLst/>
            <a:ahLst/>
            <a:cxnLst/>
            <a:rect l="l" t="t" r="r" b="b"/>
            <a:pathLst>
              <a:path w="2502924" h="2557266">
                <a:moveTo>
                  <a:pt x="0" y="0"/>
                </a:moveTo>
                <a:lnTo>
                  <a:pt x="2502924" y="0"/>
                </a:lnTo>
                <a:lnTo>
                  <a:pt x="2502924" y="2557266"/>
                </a:lnTo>
                <a:lnTo>
                  <a:pt x="0" y="2557266"/>
                </a:lnTo>
                <a:lnTo>
                  <a:pt x="0" y="0"/>
                </a:lnTo>
                <a:close/>
              </a:path>
            </a:pathLst>
          </a:custGeom>
          <a:blipFill>
            <a:blip r:embed="rId7"/>
            <a:stretch>
              <a:fillRect/>
            </a:stretch>
          </a:blipFill>
        </p:spPr>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65520" y="1590475"/>
            <a:ext cx="5609472" cy="9323223"/>
          </a:xfrm>
          <a:custGeom>
            <a:avLst/>
            <a:gdLst/>
            <a:ahLst/>
            <a:cxnLst/>
            <a:rect l="l" t="t" r="r" b="b"/>
            <a:pathLst>
              <a:path w="5609472" h="9323223">
                <a:moveTo>
                  <a:pt x="5609473" y="0"/>
                </a:moveTo>
                <a:lnTo>
                  <a:pt x="0" y="0"/>
                </a:lnTo>
                <a:lnTo>
                  <a:pt x="0" y="9323223"/>
                </a:lnTo>
                <a:lnTo>
                  <a:pt x="5609473" y="9323223"/>
                </a:lnTo>
                <a:lnTo>
                  <a:pt x="56094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014026" y="-1989961"/>
            <a:ext cx="4200545" cy="6981515"/>
          </a:xfrm>
          <a:custGeom>
            <a:avLst/>
            <a:gdLst/>
            <a:ahLst/>
            <a:cxnLst/>
            <a:rect l="l" t="t" r="r" b="b"/>
            <a:pathLst>
              <a:path w="4200545" h="6981515">
                <a:moveTo>
                  <a:pt x="0" y="0"/>
                </a:moveTo>
                <a:lnTo>
                  <a:pt x="4200545" y="0"/>
                </a:lnTo>
                <a:lnTo>
                  <a:pt x="4200545" y="6981516"/>
                </a:lnTo>
                <a:lnTo>
                  <a:pt x="0" y="6981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4343953"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078667" y="2572738"/>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5205129" y="3246635"/>
            <a:ext cx="12597095" cy="5668167"/>
            <a:chOff x="0" y="0"/>
            <a:chExt cx="3725663" cy="1676393"/>
          </a:xfrm>
        </p:grpSpPr>
        <p:sp>
          <p:nvSpPr>
            <p:cNvPr id="7" name="Freeform 7"/>
            <p:cNvSpPr/>
            <p:nvPr/>
          </p:nvSpPr>
          <p:spPr>
            <a:xfrm>
              <a:off x="0" y="0"/>
              <a:ext cx="3725663" cy="1676393"/>
            </a:xfrm>
            <a:custGeom>
              <a:avLst/>
              <a:gdLst/>
              <a:ahLst/>
              <a:cxnLst/>
              <a:rect l="l" t="t" r="r" b="b"/>
              <a:pathLst>
                <a:path w="3725663" h="1676393">
                  <a:moveTo>
                    <a:pt x="36260" y="0"/>
                  </a:moveTo>
                  <a:lnTo>
                    <a:pt x="3689402" y="0"/>
                  </a:lnTo>
                  <a:cubicBezTo>
                    <a:pt x="3709428" y="0"/>
                    <a:pt x="3725663" y="16234"/>
                    <a:pt x="3725663" y="36260"/>
                  </a:cubicBezTo>
                  <a:lnTo>
                    <a:pt x="3725663" y="1640132"/>
                  </a:lnTo>
                  <a:cubicBezTo>
                    <a:pt x="3725663" y="1649749"/>
                    <a:pt x="3721842" y="1658972"/>
                    <a:pt x="3715042" y="1665772"/>
                  </a:cubicBezTo>
                  <a:cubicBezTo>
                    <a:pt x="3708242" y="1672572"/>
                    <a:pt x="3699019" y="1676393"/>
                    <a:pt x="3689402" y="1676393"/>
                  </a:cubicBezTo>
                  <a:lnTo>
                    <a:pt x="36260" y="1676393"/>
                  </a:lnTo>
                  <a:cubicBezTo>
                    <a:pt x="16234" y="1676393"/>
                    <a:pt x="0" y="1660158"/>
                    <a:pt x="0" y="1640132"/>
                  </a:cubicBezTo>
                  <a:lnTo>
                    <a:pt x="0" y="36260"/>
                  </a:lnTo>
                  <a:cubicBezTo>
                    <a:pt x="0" y="16234"/>
                    <a:pt x="16234" y="0"/>
                    <a:pt x="36260"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725663"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7295777" y="2301872"/>
            <a:ext cx="7964815" cy="1406906"/>
            <a:chOff x="0" y="0"/>
            <a:chExt cx="2355639" cy="416101"/>
          </a:xfrm>
        </p:grpSpPr>
        <p:sp>
          <p:nvSpPr>
            <p:cNvPr id="10" name="Freeform 10"/>
            <p:cNvSpPr/>
            <p:nvPr/>
          </p:nvSpPr>
          <p:spPr>
            <a:xfrm>
              <a:off x="0" y="0"/>
              <a:ext cx="2355639" cy="416101"/>
            </a:xfrm>
            <a:custGeom>
              <a:avLst/>
              <a:gdLst/>
              <a:ahLst/>
              <a:cxnLst/>
              <a:rect l="l" t="t" r="r" b="b"/>
              <a:pathLst>
                <a:path w="2355639" h="416101">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1" name="TextBox 11"/>
            <p:cNvSpPr txBox="1"/>
            <p:nvPr/>
          </p:nvSpPr>
          <p:spPr>
            <a:xfrm>
              <a:off x="0" y="-95250"/>
              <a:ext cx="2355639"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2" name="AutoShape 12"/>
          <p:cNvSpPr/>
          <p:nvPr/>
        </p:nvSpPr>
        <p:spPr>
          <a:xfrm>
            <a:off x="11503677" y="4297631"/>
            <a:ext cx="0" cy="4064703"/>
          </a:xfrm>
          <a:prstGeom prst="line">
            <a:avLst/>
          </a:prstGeom>
          <a:ln w="47625" cap="rnd">
            <a:solidFill>
              <a:srgbClr val="FFFFFF"/>
            </a:solidFill>
            <a:prstDash val="solid"/>
            <a:headEnd type="none" w="sm" len="sm"/>
            <a:tailEnd type="none" w="sm" len="sm"/>
          </a:ln>
        </p:spPr>
      </p:sp>
      <p:sp>
        <p:nvSpPr>
          <p:cNvPr id="13" name="Freeform 13"/>
          <p:cNvSpPr/>
          <p:nvPr/>
        </p:nvSpPr>
        <p:spPr>
          <a:xfrm>
            <a:off x="15550234" y="1590475"/>
            <a:ext cx="2737766" cy="2254094"/>
          </a:xfrm>
          <a:custGeom>
            <a:avLst/>
            <a:gdLst/>
            <a:ahLst/>
            <a:cxnLst/>
            <a:rect l="l" t="t" r="r" b="b"/>
            <a:pathLst>
              <a:path w="2737766" h="2254094">
                <a:moveTo>
                  <a:pt x="0" y="0"/>
                </a:moveTo>
                <a:lnTo>
                  <a:pt x="2737766" y="0"/>
                </a:lnTo>
                <a:lnTo>
                  <a:pt x="2737766" y="2254094"/>
                </a:lnTo>
                <a:lnTo>
                  <a:pt x="0" y="2254094"/>
                </a:lnTo>
                <a:lnTo>
                  <a:pt x="0" y="0"/>
                </a:lnTo>
                <a:close/>
              </a:path>
            </a:pathLst>
          </a:custGeom>
          <a:blipFill>
            <a:blip r:embed="rId8"/>
            <a:stretch>
              <a:fillRect/>
            </a:stretch>
          </a:blipFill>
        </p:spPr>
      </p:sp>
      <p:sp>
        <p:nvSpPr>
          <p:cNvPr id="14" name="TextBox 14"/>
          <p:cNvSpPr txBox="1"/>
          <p:nvPr/>
        </p:nvSpPr>
        <p:spPr>
          <a:xfrm>
            <a:off x="12420963" y="4741231"/>
            <a:ext cx="4123087" cy="2869311"/>
          </a:xfrm>
          <a:prstGeom prst="rect">
            <a:avLst/>
          </a:prstGeom>
        </p:spPr>
        <p:txBody>
          <a:bodyPr lIns="0" tIns="0" rIns="0" bIns="0" rtlCol="0" anchor="t">
            <a:spAutoFit/>
          </a:bodyPr>
          <a:lstStyle/>
          <a:p>
            <a:pPr marL="0" lvl="1" indent="0" algn="just">
              <a:lnSpc>
                <a:spcPts val="4601"/>
              </a:lnSpc>
            </a:pPr>
            <a:r>
              <a:rPr lang="en-US" sz="2599">
                <a:solidFill>
                  <a:srgbClr val="000000"/>
                </a:solidFill>
                <a:latin typeface="Decalotype Bold Italics"/>
              </a:rPr>
              <a:t>The objective is to perform time series analysis and prediction of stock prices using a Long Short-Term Memory (LSTM) neural network model.</a:t>
            </a:r>
          </a:p>
        </p:txBody>
      </p:sp>
      <p:sp>
        <p:nvSpPr>
          <p:cNvPr id="15" name="TextBox 15"/>
          <p:cNvSpPr txBox="1"/>
          <p:nvPr/>
        </p:nvSpPr>
        <p:spPr>
          <a:xfrm>
            <a:off x="7640706" y="2467963"/>
            <a:ext cx="7274957" cy="969950"/>
          </a:xfrm>
          <a:prstGeom prst="rect">
            <a:avLst/>
          </a:prstGeom>
        </p:spPr>
        <p:txBody>
          <a:bodyPr lIns="0" tIns="0" rIns="0" bIns="0" rtlCol="0" anchor="t">
            <a:spAutoFit/>
          </a:bodyPr>
          <a:lstStyle/>
          <a:p>
            <a:pPr marL="0" lvl="0" indent="0" algn="ctr">
              <a:lnSpc>
                <a:spcPts val="7963"/>
              </a:lnSpc>
              <a:spcBef>
                <a:spcPct val="0"/>
              </a:spcBef>
            </a:pPr>
            <a:r>
              <a:rPr lang="en-US" sz="5688" u="none" strike="noStrike">
                <a:solidFill>
                  <a:srgbClr val="FFFFFF"/>
                </a:solidFill>
                <a:latin typeface="Montserrat Classic Bold"/>
              </a:rPr>
              <a:t>OBJECTIVES</a:t>
            </a:r>
          </a:p>
        </p:txBody>
      </p:sp>
      <p:sp>
        <p:nvSpPr>
          <p:cNvPr id="16" name="TextBox 16"/>
          <p:cNvSpPr txBox="1"/>
          <p:nvPr/>
        </p:nvSpPr>
        <p:spPr>
          <a:xfrm>
            <a:off x="6696738" y="4643378"/>
            <a:ext cx="4123087" cy="3112643"/>
          </a:xfrm>
          <a:prstGeom prst="rect">
            <a:avLst/>
          </a:prstGeom>
        </p:spPr>
        <p:txBody>
          <a:bodyPr lIns="0" tIns="0" rIns="0" bIns="0" rtlCol="0" anchor="t">
            <a:spAutoFit/>
          </a:bodyPr>
          <a:lstStyle/>
          <a:p>
            <a:pPr marL="0" lvl="1" indent="0" algn="just">
              <a:lnSpc>
                <a:spcPts val="4185"/>
              </a:lnSpc>
            </a:pPr>
            <a:r>
              <a:rPr lang="en-US" sz="2599">
                <a:solidFill>
                  <a:srgbClr val="000000"/>
                </a:solidFill>
                <a:latin typeface="Decalotype Bold Italics"/>
              </a:rPr>
              <a:t>Using Machine Learning Algorithms and statistical models to forecast future stock prices based on historical data and market trends of given stock name.</a:t>
            </a:r>
          </a:p>
        </p:txBody>
      </p:sp>
      <p:sp>
        <p:nvSpPr>
          <p:cNvPr id="17" name="Freeform 17"/>
          <p:cNvSpPr/>
          <p:nvPr/>
        </p:nvSpPr>
        <p:spPr>
          <a:xfrm>
            <a:off x="579693" y="1826142"/>
            <a:ext cx="5457007" cy="6661656"/>
          </a:xfrm>
          <a:custGeom>
            <a:avLst/>
            <a:gdLst/>
            <a:ahLst/>
            <a:cxnLst/>
            <a:rect l="l" t="t" r="r" b="b"/>
            <a:pathLst>
              <a:path w="5457007" h="6661656">
                <a:moveTo>
                  <a:pt x="0" y="0"/>
                </a:moveTo>
                <a:lnTo>
                  <a:pt x="5457007" y="0"/>
                </a:lnTo>
                <a:lnTo>
                  <a:pt x="5457007" y="6661656"/>
                </a:lnTo>
                <a:lnTo>
                  <a:pt x="0" y="6661656"/>
                </a:lnTo>
                <a:lnTo>
                  <a:pt x="0" y="0"/>
                </a:lnTo>
                <a:close/>
              </a:path>
            </a:pathLst>
          </a:custGeom>
          <a:blipFill>
            <a:blip r:embed="rId9"/>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1300" y="0"/>
            <a:ext cx="11696700" cy="5143500"/>
            <a:chOff x="0" y="0"/>
            <a:chExt cx="4352328" cy="1913890"/>
          </a:xfrm>
        </p:grpSpPr>
        <p:sp>
          <p:nvSpPr>
            <p:cNvPr id="3" name="Freeform 3"/>
            <p:cNvSpPr/>
            <p:nvPr/>
          </p:nvSpPr>
          <p:spPr>
            <a:xfrm>
              <a:off x="0" y="0"/>
              <a:ext cx="4352328" cy="1913890"/>
            </a:xfrm>
            <a:custGeom>
              <a:avLst/>
              <a:gdLst/>
              <a:ahLst/>
              <a:cxnLst/>
              <a:rect l="l" t="t" r="r" b="b"/>
              <a:pathLst>
                <a:path w="4352328" h="1913890">
                  <a:moveTo>
                    <a:pt x="0" y="0"/>
                  </a:moveTo>
                  <a:lnTo>
                    <a:pt x="4352328" y="0"/>
                  </a:lnTo>
                  <a:lnTo>
                    <a:pt x="4352328" y="1913890"/>
                  </a:lnTo>
                  <a:lnTo>
                    <a:pt x="0" y="1913890"/>
                  </a:lnTo>
                  <a:close/>
                </a:path>
              </a:pathLst>
            </a:custGeom>
            <a:solidFill>
              <a:srgbClr val="FF90D4"/>
            </a:solidFill>
          </p:spPr>
        </p:sp>
      </p:grpSp>
      <p:grpSp>
        <p:nvGrpSpPr>
          <p:cNvPr id="4" name="Group 4"/>
          <p:cNvGrpSpPr/>
          <p:nvPr/>
        </p:nvGrpSpPr>
        <p:grpSpPr>
          <a:xfrm>
            <a:off x="12439650" y="5143500"/>
            <a:ext cx="5848350" cy="5143500"/>
            <a:chOff x="0" y="0"/>
            <a:chExt cx="2176164" cy="1913890"/>
          </a:xfrm>
        </p:grpSpPr>
        <p:sp>
          <p:nvSpPr>
            <p:cNvPr id="5" name="Freeform 5"/>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FF90D4"/>
            </a:solidFill>
          </p:spPr>
        </p:sp>
      </p:grpSp>
      <p:grpSp>
        <p:nvGrpSpPr>
          <p:cNvPr id="6" name="Group 6"/>
          <p:cNvGrpSpPr/>
          <p:nvPr/>
        </p:nvGrpSpPr>
        <p:grpSpPr>
          <a:xfrm>
            <a:off x="12439650" y="0"/>
            <a:ext cx="5848350" cy="5143500"/>
            <a:chOff x="0" y="0"/>
            <a:chExt cx="2176164" cy="1913890"/>
          </a:xfrm>
        </p:grpSpPr>
        <p:sp>
          <p:nvSpPr>
            <p:cNvPr id="7" name="Freeform 7"/>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896CC9"/>
            </a:solidFill>
          </p:spPr>
        </p:sp>
      </p:grpSp>
      <p:grpSp>
        <p:nvGrpSpPr>
          <p:cNvPr id="8" name="Group 8"/>
          <p:cNvGrpSpPr/>
          <p:nvPr/>
        </p:nvGrpSpPr>
        <p:grpSpPr>
          <a:xfrm>
            <a:off x="6591300" y="5143500"/>
            <a:ext cx="5848350" cy="5143500"/>
            <a:chOff x="0" y="0"/>
            <a:chExt cx="2176164" cy="1913890"/>
          </a:xfrm>
        </p:grpSpPr>
        <p:sp>
          <p:nvSpPr>
            <p:cNvPr id="9" name="Freeform 9"/>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896CC9"/>
            </a:solidFill>
          </p:spPr>
        </p:sp>
      </p:grpSp>
      <p:sp>
        <p:nvSpPr>
          <p:cNvPr id="10" name="TextBox 10"/>
          <p:cNvSpPr txBox="1"/>
          <p:nvPr/>
        </p:nvSpPr>
        <p:spPr>
          <a:xfrm>
            <a:off x="-93818" y="937798"/>
            <a:ext cx="6591300" cy="1038225"/>
          </a:xfrm>
          <a:prstGeom prst="rect">
            <a:avLst/>
          </a:prstGeom>
        </p:spPr>
        <p:txBody>
          <a:bodyPr lIns="0" tIns="0" rIns="0" bIns="0" rtlCol="0" anchor="t">
            <a:spAutoFit/>
          </a:bodyPr>
          <a:lstStyle/>
          <a:p>
            <a:pPr algn="r">
              <a:lnSpc>
                <a:spcPts val="8400"/>
              </a:lnSpc>
            </a:pPr>
            <a:r>
              <a:rPr lang="en-US" sz="6000">
                <a:solidFill>
                  <a:srgbClr val="896CC9"/>
                </a:solidFill>
                <a:latin typeface="League Spartan"/>
              </a:rPr>
              <a:t>TECHNOLOGIES</a:t>
            </a:r>
          </a:p>
        </p:txBody>
      </p:sp>
      <p:sp>
        <p:nvSpPr>
          <p:cNvPr id="11" name="TextBox 11"/>
          <p:cNvSpPr txBox="1"/>
          <p:nvPr/>
        </p:nvSpPr>
        <p:spPr>
          <a:xfrm>
            <a:off x="2036001" y="1849755"/>
            <a:ext cx="4461481" cy="1145355"/>
          </a:xfrm>
          <a:prstGeom prst="rect">
            <a:avLst/>
          </a:prstGeom>
        </p:spPr>
        <p:txBody>
          <a:bodyPr lIns="0" tIns="0" rIns="0" bIns="0" rtlCol="0" anchor="t">
            <a:spAutoFit/>
          </a:bodyPr>
          <a:lstStyle/>
          <a:p>
            <a:pPr algn="r">
              <a:lnSpc>
                <a:spcPts val="9320"/>
              </a:lnSpc>
            </a:pPr>
            <a:r>
              <a:rPr lang="en-US" sz="6657">
                <a:solidFill>
                  <a:srgbClr val="D13D98"/>
                </a:solidFill>
                <a:latin typeface="League Spartan"/>
              </a:rPr>
              <a:t>USED</a:t>
            </a:r>
          </a:p>
        </p:txBody>
      </p:sp>
      <p:sp>
        <p:nvSpPr>
          <p:cNvPr id="12" name="TextBox 12"/>
          <p:cNvSpPr txBox="1"/>
          <p:nvPr/>
        </p:nvSpPr>
        <p:spPr>
          <a:xfrm>
            <a:off x="7875154" y="646239"/>
            <a:ext cx="3418033" cy="877690"/>
          </a:xfrm>
          <a:prstGeom prst="rect">
            <a:avLst/>
          </a:prstGeom>
        </p:spPr>
        <p:txBody>
          <a:bodyPr lIns="0" tIns="0" rIns="0" bIns="0" rtlCol="0" anchor="t">
            <a:spAutoFit/>
          </a:bodyPr>
          <a:lstStyle/>
          <a:p>
            <a:pPr algn="ctr">
              <a:lnSpc>
                <a:spcPts val="7273"/>
              </a:lnSpc>
            </a:pPr>
            <a:r>
              <a:rPr lang="en-US" sz="5195">
                <a:solidFill>
                  <a:srgbClr val="593B9B"/>
                </a:solidFill>
                <a:latin typeface="Open Sans Bold"/>
              </a:rPr>
              <a:t>LIBRARIES</a:t>
            </a:r>
          </a:p>
        </p:txBody>
      </p:sp>
      <p:sp>
        <p:nvSpPr>
          <p:cNvPr id="13" name="TextBox 13"/>
          <p:cNvSpPr txBox="1"/>
          <p:nvPr/>
        </p:nvSpPr>
        <p:spPr>
          <a:xfrm>
            <a:off x="7398904" y="5837364"/>
            <a:ext cx="4233142" cy="828160"/>
          </a:xfrm>
          <a:prstGeom prst="rect">
            <a:avLst/>
          </a:prstGeom>
        </p:spPr>
        <p:txBody>
          <a:bodyPr lIns="0" tIns="0" rIns="0" bIns="0" rtlCol="0" anchor="t">
            <a:spAutoFit/>
          </a:bodyPr>
          <a:lstStyle/>
          <a:p>
            <a:pPr algn="ctr">
              <a:lnSpc>
                <a:spcPts val="6853"/>
              </a:lnSpc>
            </a:pPr>
            <a:r>
              <a:rPr lang="en-US" sz="4895">
                <a:solidFill>
                  <a:srgbClr val="FFFFFF"/>
                </a:solidFill>
                <a:latin typeface="Open Sans Bold"/>
              </a:rPr>
              <a:t>DATASETS</a:t>
            </a:r>
          </a:p>
        </p:txBody>
      </p:sp>
      <p:sp>
        <p:nvSpPr>
          <p:cNvPr id="14" name="TextBox 14"/>
          <p:cNvSpPr txBox="1"/>
          <p:nvPr/>
        </p:nvSpPr>
        <p:spPr>
          <a:xfrm>
            <a:off x="13571104" y="1046984"/>
            <a:ext cx="3852142" cy="828160"/>
          </a:xfrm>
          <a:prstGeom prst="rect">
            <a:avLst/>
          </a:prstGeom>
        </p:spPr>
        <p:txBody>
          <a:bodyPr lIns="0" tIns="0" rIns="0" bIns="0" rtlCol="0" anchor="t">
            <a:spAutoFit/>
          </a:bodyPr>
          <a:lstStyle/>
          <a:p>
            <a:pPr algn="ctr">
              <a:lnSpc>
                <a:spcPts val="6853"/>
              </a:lnSpc>
            </a:pPr>
            <a:r>
              <a:rPr lang="en-US" sz="4895">
                <a:solidFill>
                  <a:srgbClr val="FFFFFF"/>
                </a:solidFill>
                <a:latin typeface="Open Sans Bold"/>
              </a:rPr>
              <a:t>LANGUAGES</a:t>
            </a:r>
          </a:p>
        </p:txBody>
      </p:sp>
      <p:sp>
        <p:nvSpPr>
          <p:cNvPr id="15" name="TextBox 15"/>
          <p:cNvSpPr txBox="1"/>
          <p:nvPr/>
        </p:nvSpPr>
        <p:spPr>
          <a:xfrm>
            <a:off x="13437754" y="5837364"/>
            <a:ext cx="3852142" cy="828160"/>
          </a:xfrm>
          <a:prstGeom prst="rect">
            <a:avLst/>
          </a:prstGeom>
        </p:spPr>
        <p:txBody>
          <a:bodyPr lIns="0" tIns="0" rIns="0" bIns="0" rtlCol="0" anchor="t">
            <a:spAutoFit/>
          </a:bodyPr>
          <a:lstStyle/>
          <a:p>
            <a:pPr algn="ctr">
              <a:lnSpc>
                <a:spcPts val="6853"/>
              </a:lnSpc>
            </a:pPr>
            <a:r>
              <a:rPr lang="en-US" sz="4895">
                <a:solidFill>
                  <a:srgbClr val="593B9B"/>
                </a:solidFill>
                <a:latin typeface="Open Sans Bold"/>
              </a:rPr>
              <a:t>Algorithms</a:t>
            </a:r>
          </a:p>
        </p:txBody>
      </p:sp>
      <p:sp>
        <p:nvSpPr>
          <p:cNvPr id="16" name="TextBox 16"/>
          <p:cNvSpPr txBox="1"/>
          <p:nvPr/>
        </p:nvSpPr>
        <p:spPr>
          <a:xfrm>
            <a:off x="7398904" y="7290972"/>
            <a:ext cx="4531632" cy="638186"/>
          </a:xfrm>
          <a:prstGeom prst="rect">
            <a:avLst/>
          </a:prstGeom>
        </p:spPr>
        <p:txBody>
          <a:bodyPr lIns="0" tIns="0" rIns="0" bIns="0" rtlCol="0" anchor="t">
            <a:spAutoFit/>
          </a:bodyPr>
          <a:lstStyle/>
          <a:p>
            <a:pPr algn="ctr">
              <a:lnSpc>
                <a:spcPts val="5249"/>
              </a:lnSpc>
              <a:spcBef>
                <a:spcPct val="0"/>
              </a:spcBef>
            </a:pPr>
            <a:r>
              <a:rPr lang="en-US" sz="3749" spc="187">
                <a:solidFill>
                  <a:srgbClr val="FFFFFF"/>
                </a:solidFill>
                <a:latin typeface="Decalotype Bold"/>
              </a:rPr>
              <a:t>YAHOO FINANCE </a:t>
            </a:r>
          </a:p>
        </p:txBody>
      </p:sp>
      <p:sp>
        <p:nvSpPr>
          <p:cNvPr id="17" name="TextBox 17"/>
          <p:cNvSpPr txBox="1"/>
          <p:nvPr/>
        </p:nvSpPr>
        <p:spPr>
          <a:xfrm>
            <a:off x="13231359" y="2176047"/>
            <a:ext cx="4531632" cy="763281"/>
          </a:xfrm>
          <a:prstGeom prst="rect">
            <a:avLst/>
          </a:prstGeom>
        </p:spPr>
        <p:txBody>
          <a:bodyPr lIns="0" tIns="0" rIns="0" bIns="0" rtlCol="0" anchor="t">
            <a:spAutoFit/>
          </a:bodyPr>
          <a:lstStyle/>
          <a:p>
            <a:pPr algn="ctr">
              <a:lnSpc>
                <a:spcPts val="6229"/>
              </a:lnSpc>
              <a:spcBef>
                <a:spcPct val="0"/>
              </a:spcBef>
            </a:pPr>
            <a:r>
              <a:rPr lang="en-US" sz="4449" spc="222">
                <a:solidFill>
                  <a:srgbClr val="FFFFFF"/>
                </a:solidFill>
                <a:latin typeface="Open Sans Bold"/>
              </a:rPr>
              <a:t>PYTHON</a:t>
            </a:r>
          </a:p>
        </p:txBody>
      </p:sp>
      <p:sp>
        <p:nvSpPr>
          <p:cNvPr id="18" name="Freeform 18"/>
          <p:cNvSpPr/>
          <p:nvPr/>
        </p:nvSpPr>
        <p:spPr>
          <a:xfrm rot="-4670136">
            <a:off x="281926" y="8242735"/>
            <a:ext cx="1105281" cy="1217940"/>
          </a:xfrm>
          <a:custGeom>
            <a:avLst/>
            <a:gdLst/>
            <a:ahLst/>
            <a:cxnLst/>
            <a:rect l="l" t="t" r="r" b="b"/>
            <a:pathLst>
              <a:path w="1105281" h="1217940">
                <a:moveTo>
                  <a:pt x="0" y="0"/>
                </a:moveTo>
                <a:lnTo>
                  <a:pt x="1105281" y="0"/>
                </a:lnTo>
                <a:lnTo>
                  <a:pt x="1105281" y="1217941"/>
                </a:lnTo>
                <a:lnTo>
                  <a:pt x="0" y="1217941"/>
                </a:lnTo>
                <a:lnTo>
                  <a:pt x="0" y="0"/>
                </a:lnTo>
                <a:close/>
              </a:path>
            </a:pathLst>
          </a:custGeom>
          <a:blipFill>
            <a:blip r:embed="rId2"/>
            <a:stretch>
              <a:fillRect/>
            </a:stretch>
          </a:blipFill>
        </p:spPr>
      </p:sp>
      <p:sp>
        <p:nvSpPr>
          <p:cNvPr id="19" name="Freeform 19"/>
          <p:cNvSpPr/>
          <p:nvPr/>
        </p:nvSpPr>
        <p:spPr>
          <a:xfrm>
            <a:off x="834567" y="3392243"/>
            <a:ext cx="6059512" cy="5352569"/>
          </a:xfrm>
          <a:custGeom>
            <a:avLst/>
            <a:gdLst/>
            <a:ahLst/>
            <a:cxnLst/>
            <a:rect l="l" t="t" r="r" b="b"/>
            <a:pathLst>
              <a:path w="6059512" h="5352569">
                <a:moveTo>
                  <a:pt x="0" y="0"/>
                </a:moveTo>
                <a:lnTo>
                  <a:pt x="6059512" y="0"/>
                </a:lnTo>
                <a:lnTo>
                  <a:pt x="6059512" y="5352569"/>
                </a:lnTo>
                <a:lnTo>
                  <a:pt x="0" y="5352569"/>
                </a:lnTo>
                <a:lnTo>
                  <a:pt x="0" y="0"/>
                </a:lnTo>
                <a:close/>
              </a:path>
            </a:pathLst>
          </a:custGeom>
          <a:blipFill>
            <a:blip r:embed="rId3"/>
            <a:stretch>
              <a:fillRect/>
            </a:stretch>
          </a:blipFill>
        </p:spPr>
      </p:sp>
      <p:sp>
        <p:nvSpPr>
          <p:cNvPr id="20" name="TextBox 20"/>
          <p:cNvSpPr txBox="1"/>
          <p:nvPr/>
        </p:nvSpPr>
        <p:spPr>
          <a:xfrm>
            <a:off x="7401048" y="1826705"/>
            <a:ext cx="4531632" cy="2270136"/>
          </a:xfrm>
          <a:prstGeom prst="rect">
            <a:avLst/>
          </a:prstGeom>
        </p:spPr>
        <p:txBody>
          <a:bodyPr lIns="0" tIns="0" rIns="0" bIns="0" rtlCol="0" anchor="t">
            <a:spAutoFit/>
          </a:bodyPr>
          <a:lstStyle/>
          <a:p>
            <a:pPr algn="ctr">
              <a:lnSpc>
                <a:spcPts val="4549"/>
              </a:lnSpc>
            </a:pPr>
            <a:r>
              <a:rPr lang="en-US" sz="3249" spc="162">
                <a:solidFill>
                  <a:srgbClr val="593B9B"/>
                </a:solidFill>
                <a:latin typeface="Decalotype Bold Italics"/>
              </a:rPr>
              <a:t>NUMPY, PANDAS, MATPLOTLIB, </a:t>
            </a:r>
          </a:p>
          <a:p>
            <a:pPr algn="ctr">
              <a:lnSpc>
                <a:spcPts val="4549"/>
              </a:lnSpc>
              <a:spcBef>
                <a:spcPct val="0"/>
              </a:spcBef>
            </a:pPr>
            <a:r>
              <a:rPr lang="en-US" sz="3249" spc="162">
                <a:solidFill>
                  <a:srgbClr val="593B9B"/>
                </a:solidFill>
                <a:latin typeface="Decalotype Bold Italics"/>
              </a:rPr>
              <a:t>SCIKIT-LEARN, KERAS, STREAMLIT, YFINANCE</a:t>
            </a:r>
          </a:p>
        </p:txBody>
      </p:sp>
      <p:sp>
        <p:nvSpPr>
          <p:cNvPr id="21" name="TextBox 21"/>
          <p:cNvSpPr txBox="1"/>
          <p:nvPr/>
        </p:nvSpPr>
        <p:spPr>
          <a:xfrm>
            <a:off x="13231359" y="6962360"/>
            <a:ext cx="4531632" cy="1295411"/>
          </a:xfrm>
          <a:prstGeom prst="rect">
            <a:avLst/>
          </a:prstGeom>
        </p:spPr>
        <p:txBody>
          <a:bodyPr lIns="0" tIns="0" rIns="0" bIns="0" rtlCol="0" anchor="t">
            <a:spAutoFit/>
          </a:bodyPr>
          <a:lstStyle/>
          <a:p>
            <a:pPr algn="ctr">
              <a:lnSpc>
                <a:spcPts val="5249"/>
              </a:lnSpc>
              <a:spcBef>
                <a:spcPct val="0"/>
              </a:spcBef>
            </a:pPr>
            <a:r>
              <a:rPr lang="en-US" sz="3749" spc="187">
                <a:solidFill>
                  <a:srgbClr val="593B9B"/>
                </a:solidFill>
                <a:latin typeface="Decalotype Bold"/>
              </a:rPr>
              <a:t>Long Short-Term Memory (LSTM)</a:t>
            </a: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239865" y="-300384"/>
            <a:ext cx="7520469" cy="5245527"/>
          </a:xfrm>
          <a:custGeom>
            <a:avLst/>
            <a:gdLst/>
            <a:ahLst/>
            <a:cxnLst/>
            <a:rect l="l" t="t" r="r" b="b"/>
            <a:pathLst>
              <a:path w="7520469" h="5245527">
                <a:moveTo>
                  <a:pt x="7520469" y="5245527"/>
                </a:moveTo>
                <a:lnTo>
                  <a:pt x="0" y="5245527"/>
                </a:lnTo>
                <a:lnTo>
                  <a:pt x="0" y="0"/>
                </a:lnTo>
                <a:lnTo>
                  <a:pt x="7520469" y="0"/>
                </a:lnTo>
                <a:lnTo>
                  <a:pt x="7520469" y="52455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193590" y="8182319"/>
            <a:ext cx="10379696" cy="5349868"/>
          </a:xfrm>
          <a:custGeom>
            <a:avLst/>
            <a:gdLst/>
            <a:ahLst/>
            <a:cxnLst/>
            <a:rect l="l" t="t" r="r" b="b"/>
            <a:pathLst>
              <a:path w="10379696" h="5349868">
                <a:moveTo>
                  <a:pt x="10379696" y="5349868"/>
                </a:moveTo>
                <a:lnTo>
                  <a:pt x="0" y="5349868"/>
                </a:lnTo>
                <a:lnTo>
                  <a:pt x="0" y="0"/>
                </a:lnTo>
                <a:lnTo>
                  <a:pt x="10379696" y="0"/>
                </a:lnTo>
                <a:lnTo>
                  <a:pt x="10379696" y="5349868"/>
                </a:lnTo>
                <a:close/>
              </a:path>
            </a:pathLst>
          </a:custGeom>
          <a:blipFill>
            <a:blip r:embed="rId4">
              <a:alphaModFix amt="4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2800" y="1985432"/>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400000">
            <a:off x="2066960" y="3743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6551294">
            <a:off x="16300163" y="3459250"/>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554640" y="664311"/>
            <a:ext cx="13491187" cy="1203963"/>
          </a:xfrm>
          <a:prstGeom prst="rect">
            <a:avLst/>
          </a:prstGeom>
        </p:spPr>
        <p:txBody>
          <a:bodyPr lIns="0" tIns="0" rIns="0" bIns="0" rtlCol="0" anchor="t">
            <a:spAutoFit/>
          </a:bodyPr>
          <a:lstStyle/>
          <a:p>
            <a:pPr algn="ctr">
              <a:lnSpc>
                <a:spcPts val="8640"/>
              </a:lnSpc>
            </a:pPr>
            <a:r>
              <a:rPr lang="en-US" sz="9600" spc="96">
                <a:solidFill>
                  <a:srgbClr val="6B66C5"/>
                </a:solidFill>
                <a:latin typeface="Bebas Neue Cyrillic"/>
              </a:rPr>
              <a:t>workflow</a:t>
            </a:r>
          </a:p>
        </p:txBody>
      </p:sp>
      <p:sp>
        <p:nvSpPr>
          <p:cNvPr id="8" name="AutoShape 8"/>
          <p:cNvSpPr/>
          <p:nvPr/>
        </p:nvSpPr>
        <p:spPr>
          <a:xfrm>
            <a:off x="10333799" y="6623038"/>
            <a:ext cx="0" cy="557694"/>
          </a:xfrm>
          <a:prstGeom prst="line">
            <a:avLst/>
          </a:prstGeom>
          <a:ln w="38100" cap="rnd">
            <a:solidFill>
              <a:srgbClr val="301906"/>
            </a:solidFill>
            <a:prstDash val="solid"/>
            <a:headEnd type="none" w="sm" len="sm"/>
            <a:tailEnd type="oval" w="lg" len="lg"/>
          </a:ln>
        </p:spPr>
      </p:sp>
      <p:sp>
        <p:nvSpPr>
          <p:cNvPr id="9" name="AutoShape 9"/>
          <p:cNvSpPr/>
          <p:nvPr/>
        </p:nvSpPr>
        <p:spPr>
          <a:xfrm>
            <a:off x="15737559" y="6589948"/>
            <a:ext cx="0" cy="557694"/>
          </a:xfrm>
          <a:prstGeom prst="line">
            <a:avLst/>
          </a:prstGeom>
          <a:ln w="38100" cap="rnd">
            <a:solidFill>
              <a:srgbClr val="301906"/>
            </a:solidFill>
            <a:prstDash val="solid"/>
            <a:headEnd type="none" w="sm" len="sm"/>
            <a:tailEnd type="oval" w="lg" len="lg"/>
          </a:ln>
        </p:spPr>
      </p:sp>
      <p:sp>
        <p:nvSpPr>
          <p:cNvPr id="10" name="AutoShape 10"/>
          <p:cNvSpPr/>
          <p:nvPr/>
        </p:nvSpPr>
        <p:spPr>
          <a:xfrm>
            <a:off x="12808059" y="4202974"/>
            <a:ext cx="0" cy="627830"/>
          </a:xfrm>
          <a:prstGeom prst="line">
            <a:avLst/>
          </a:prstGeom>
          <a:ln w="38100" cap="rnd">
            <a:solidFill>
              <a:srgbClr val="301906"/>
            </a:solidFill>
            <a:prstDash val="solid"/>
            <a:headEnd type="oval" w="lg" len="lg"/>
            <a:tailEnd type="none" w="sm" len="sm"/>
          </a:ln>
        </p:spPr>
      </p:sp>
      <p:sp>
        <p:nvSpPr>
          <p:cNvPr id="11" name="AutoShape 11"/>
          <p:cNvSpPr/>
          <p:nvPr/>
        </p:nvSpPr>
        <p:spPr>
          <a:xfrm>
            <a:off x="2807660" y="4154011"/>
            <a:ext cx="0" cy="627830"/>
          </a:xfrm>
          <a:prstGeom prst="line">
            <a:avLst/>
          </a:prstGeom>
          <a:ln w="38100" cap="rnd">
            <a:solidFill>
              <a:srgbClr val="301906"/>
            </a:solidFill>
            <a:prstDash val="solid"/>
            <a:headEnd type="oval" w="lg" len="lg"/>
            <a:tailEnd type="none" w="sm" len="sm"/>
          </a:ln>
        </p:spPr>
      </p:sp>
      <p:sp>
        <p:nvSpPr>
          <p:cNvPr id="12" name="AutoShape 12"/>
          <p:cNvSpPr/>
          <p:nvPr/>
        </p:nvSpPr>
        <p:spPr>
          <a:xfrm flipV="1">
            <a:off x="3378978" y="5675679"/>
            <a:ext cx="11383137" cy="36775"/>
          </a:xfrm>
          <a:prstGeom prst="line">
            <a:avLst/>
          </a:prstGeom>
          <a:ln w="38100" cap="rnd">
            <a:solidFill>
              <a:srgbClr val="301906"/>
            </a:solidFill>
            <a:prstDash val="solid"/>
            <a:headEnd type="none" w="sm" len="sm"/>
            <a:tailEnd type="none" w="sm" len="sm"/>
          </a:ln>
        </p:spPr>
      </p:sp>
      <p:grpSp>
        <p:nvGrpSpPr>
          <p:cNvPr id="13" name="Group 13"/>
          <p:cNvGrpSpPr>
            <a:grpSpLocks noChangeAspect="1"/>
          </p:cNvGrpSpPr>
          <p:nvPr/>
        </p:nvGrpSpPr>
        <p:grpSpPr>
          <a:xfrm>
            <a:off x="1858021" y="4743121"/>
            <a:ext cx="1865230" cy="1865230"/>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5D6C3"/>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6" name="Group 16"/>
          <p:cNvGrpSpPr>
            <a:grpSpLocks noChangeAspect="1"/>
          </p:cNvGrpSpPr>
          <p:nvPr/>
        </p:nvGrpSpPr>
        <p:grpSpPr>
          <a:xfrm>
            <a:off x="6888593" y="4757808"/>
            <a:ext cx="1865230" cy="1865230"/>
            <a:chOff x="0" y="0"/>
            <a:chExt cx="495300" cy="495300"/>
          </a:xfrm>
        </p:grpSpPr>
        <p:sp>
          <p:nvSpPr>
            <p:cNvPr id="17" name="Freeform 1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D19384"/>
            </a:solidFill>
          </p:spPr>
        </p:sp>
        <p:sp>
          <p:nvSpPr>
            <p:cNvPr id="18" name="Freeform 1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9" name="Group 19"/>
          <p:cNvGrpSpPr>
            <a:grpSpLocks noChangeAspect="1"/>
          </p:cNvGrpSpPr>
          <p:nvPr/>
        </p:nvGrpSpPr>
        <p:grpSpPr>
          <a:xfrm>
            <a:off x="4366329" y="4743121"/>
            <a:ext cx="1865230" cy="1865230"/>
            <a:chOff x="0" y="0"/>
            <a:chExt cx="495300" cy="495300"/>
          </a:xfrm>
        </p:grpSpPr>
        <p:sp>
          <p:nvSpPr>
            <p:cNvPr id="20" name="Freeform 2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DBCA7"/>
            </a:solidFill>
          </p:spPr>
        </p:sp>
        <p:sp>
          <p:nvSpPr>
            <p:cNvPr id="21" name="Freeform 2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22" name="Group 22"/>
          <p:cNvGrpSpPr>
            <a:grpSpLocks noChangeAspect="1"/>
          </p:cNvGrpSpPr>
          <p:nvPr/>
        </p:nvGrpSpPr>
        <p:grpSpPr>
          <a:xfrm>
            <a:off x="9384160" y="4757808"/>
            <a:ext cx="1865230" cy="1865230"/>
            <a:chOff x="0" y="0"/>
            <a:chExt cx="495300" cy="495300"/>
          </a:xfrm>
        </p:grpSpPr>
        <p:sp>
          <p:nvSpPr>
            <p:cNvPr id="23" name="Freeform 2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4745C"/>
            </a:solidFill>
          </p:spPr>
        </p:sp>
        <p:sp>
          <p:nvSpPr>
            <p:cNvPr id="24" name="Freeform 2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25" name="Group 25"/>
          <p:cNvGrpSpPr>
            <a:grpSpLocks noChangeAspect="1"/>
          </p:cNvGrpSpPr>
          <p:nvPr/>
        </p:nvGrpSpPr>
        <p:grpSpPr>
          <a:xfrm>
            <a:off x="11892468" y="4757808"/>
            <a:ext cx="1865230" cy="1865230"/>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83E21"/>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28" name="TextBox 28"/>
          <p:cNvSpPr txBox="1"/>
          <p:nvPr/>
        </p:nvSpPr>
        <p:spPr>
          <a:xfrm>
            <a:off x="1176171" y="3376117"/>
            <a:ext cx="3176015" cy="650380"/>
          </a:xfrm>
          <a:prstGeom prst="rect">
            <a:avLst/>
          </a:prstGeom>
        </p:spPr>
        <p:txBody>
          <a:bodyPr lIns="0" tIns="0" rIns="0" bIns="0" rtlCol="0" anchor="t">
            <a:spAutoFit/>
          </a:bodyPr>
          <a:lstStyle/>
          <a:p>
            <a:pPr algn="ctr">
              <a:lnSpc>
                <a:spcPts val="2399"/>
              </a:lnSpc>
            </a:pPr>
            <a:r>
              <a:rPr lang="en-US" sz="2330" spc="116">
                <a:solidFill>
                  <a:srgbClr val="301906"/>
                </a:solidFill>
                <a:latin typeface="Kollektif Bold"/>
              </a:rPr>
              <a:t>Data </a:t>
            </a:r>
          </a:p>
          <a:p>
            <a:pPr marL="0" lvl="0" indent="0" algn="ctr">
              <a:lnSpc>
                <a:spcPts val="2399"/>
              </a:lnSpc>
              <a:spcBef>
                <a:spcPct val="0"/>
              </a:spcBef>
            </a:pPr>
            <a:r>
              <a:rPr lang="en-US" sz="2330" spc="116">
                <a:solidFill>
                  <a:srgbClr val="301906"/>
                </a:solidFill>
                <a:latin typeface="Kollektif Bold"/>
              </a:rPr>
              <a:t>Gathering</a:t>
            </a:r>
          </a:p>
        </p:txBody>
      </p:sp>
      <p:sp>
        <p:nvSpPr>
          <p:cNvPr id="29" name="TextBox 29"/>
          <p:cNvSpPr txBox="1"/>
          <p:nvPr/>
        </p:nvSpPr>
        <p:spPr>
          <a:xfrm>
            <a:off x="2232281" y="5286953"/>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B88B70"/>
                </a:solidFill>
                <a:latin typeface="Kollektif Bold"/>
              </a:rPr>
              <a:t>01.</a:t>
            </a:r>
          </a:p>
        </p:txBody>
      </p:sp>
      <p:sp>
        <p:nvSpPr>
          <p:cNvPr id="30" name="TextBox 30"/>
          <p:cNvSpPr txBox="1"/>
          <p:nvPr/>
        </p:nvSpPr>
        <p:spPr>
          <a:xfrm>
            <a:off x="7262853" y="5301640"/>
            <a:ext cx="1116710" cy="710778"/>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B67F71"/>
                </a:solidFill>
                <a:latin typeface="Kollektif Bold"/>
              </a:rPr>
              <a:t>03.</a:t>
            </a:r>
          </a:p>
        </p:txBody>
      </p:sp>
      <p:sp>
        <p:nvSpPr>
          <p:cNvPr id="31" name="TextBox 31"/>
          <p:cNvSpPr txBox="1"/>
          <p:nvPr/>
        </p:nvSpPr>
        <p:spPr>
          <a:xfrm>
            <a:off x="4740589" y="5286953"/>
            <a:ext cx="1116710" cy="710778"/>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7A60"/>
                </a:solidFill>
                <a:latin typeface="Kollektif Bold"/>
              </a:rPr>
              <a:t>02.</a:t>
            </a:r>
          </a:p>
        </p:txBody>
      </p:sp>
      <p:sp>
        <p:nvSpPr>
          <p:cNvPr id="32" name="TextBox 32"/>
          <p:cNvSpPr txBox="1"/>
          <p:nvPr/>
        </p:nvSpPr>
        <p:spPr>
          <a:xfrm>
            <a:off x="9758420" y="5301640"/>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E4745C"/>
                </a:solidFill>
                <a:latin typeface="Kollektif Bold"/>
              </a:rPr>
              <a:t>04.</a:t>
            </a:r>
          </a:p>
        </p:txBody>
      </p:sp>
      <p:sp>
        <p:nvSpPr>
          <p:cNvPr id="33" name="TextBox 33"/>
          <p:cNvSpPr txBox="1"/>
          <p:nvPr/>
        </p:nvSpPr>
        <p:spPr>
          <a:xfrm>
            <a:off x="12266728" y="5301640"/>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3E21"/>
                </a:solidFill>
                <a:latin typeface="Kollektif Bold"/>
              </a:rPr>
              <a:t>05.</a:t>
            </a:r>
          </a:p>
        </p:txBody>
      </p:sp>
      <p:sp>
        <p:nvSpPr>
          <p:cNvPr id="34" name="TextBox 34"/>
          <p:cNvSpPr txBox="1"/>
          <p:nvPr/>
        </p:nvSpPr>
        <p:spPr>
          <a:xfrm>
            <a:off x="3166541" y="7271467"/>
            <a:ext cx="4264807" cy="590595"/>
          </a:xfrm>
          <a:prstGeom prst="rect">
            <a:avLst/>
          </a:prstGeom>
        </p:spPr>
        <p:txBody>
          <a:bodyPr lIns="0" tIns="0" rIns="0" bIns="0" rtlCol="0" anchor="t">
            <a:spAutoFit/>
          </a:bodyPr>
          <a:lstStyle/>
          <a:p>
            <a:pPr algn="ctr">
              <a:lnSpc>
                <a:spcPts val="2274"/>
              </a:lnSpc>
            </a:pPr>
            <a:r>
              <a:rPr lang="en-US" sz="2207" spc="110">
                <a:solidFill>
                  <a:srgbClr val="301906"/>
                </a:solidFill>
                <a:latin typeface="League Spartan"/>
              </a:rPr>
              <a:t>Data </a:t>
            </a:r>
          </a:p>
          <a:p>
            <a:pPr marL="0" lvl="0" indent="0" algn="ctr">
              <a:lnSpc>
                <a:spcPts val="2274"/>
              </a:lnSpc>
              <a:spcBef>
                <a:spcPct val="0"/>
              </a:spcBef>
            </a:pPr>
            <a:r>
              <a:rPr lang="en-US" sz="2207" spc="110">
                <a:solidFill>
                  <a:srgbClr val="301906"/>
                </a:solidFill>
                <a:latin typeface="League Spartan"/>
              </a:rPr>
              <a:t>Preprocessing</a:t>
            </a:r>
          </a:p>
        </p:txBody>
      </p:sp>
      <p:sp>
        <p:nvSpPr>
          <p:cNvPr id="35" name="TextBox 35"/>
          <p:cNvSpPr txBox="1"/>
          <p:nvPr/>
        </p:nvSpPr>
        <p:spPr>
          <a:xfrm>
            <a:off x="8362725" y="7364643"/>
            <a:ext cx="4304508" cy="366141"/>
          </a:xfrm>
          <a:prstGeom prst="rect">
            <a:avLst/>
          </a:prstGeom>
        </p:spPr>
        <p:txBody>
          <a:bodyPr lIns="0" tIns="0" rIns="0" bIns="0" rtlCol="0" anchor="t">
            <a:spAutoFit/>
          </a:bodyPr>
          <a:lstStyle/>
          <a:p>
            <a:pPr marL="0" lvl="0" indent="0" algn="ctr">
              <a:lnSpc>
                <a:spcPts val="2472"/>
              </a:lnSpc>
              <a:spcBef>
                <a:spcPct val="0"/>
              </a:spcBef>
            </a:pPr>
            <a:r>
              <a:rPr lang="en-US" sz="2400" spc="120">
                <a:solidFill>
                  <a:srgbClr val="301906"/>
                </a:solidFill>
                <a:latin typeface="Kollektif Bold"/>
              </a:rPr>
              <a:t>Model Creation</a:t>
            </a:r>
          </a:p>
        </p:txBody>
      </p:sp>
      <p:sp>
        <p:nvSpPr>
          <p:cNvPr id="36" name="TextBox 36"/>
          <p:cNvSpPr txBox="1"/>
          <p:nvPr/>
        </p:nvSpPr>
        <p:spPr>
          <a:xfrm>
            <a:off x="1028700" y="1522535"/>
            <a:ext cx="3662855" cy="1993301"/>
          </a:xfrm>
          <a:prstGeom prst="rect">
            <a:avLst/>
          </a:prstGeom>
        </p:spPr>
        <p:txBody>
          <a:bodyPr lIns="0" tIns="0" rIns="0" bIns="0" rtlCol="0" anchor="t">
            <a:spAutoFit/>
          </a:bodyPr>
          <a:lstStyle/>
          <a:p>
            <a:pPr algn="just">
              <a:lnSpc>
                <a:spcPts val="3076"/>
              </a:lnSpc>
            </a:pPr>
            <a:r>
              <a:rPr lang="en-US" sz="2330">
                <a:solidFill>
                  <a:srgbClr val="301906"/>
                </a:solidFill>
                <a:latin typeface="Kollektif"/>
              </a:rPr>
              <a:t>The data gathering part involves fetching historical stock price data from Yahoo Finance using the yfinance library. </a:t>
            </a:r>
          </a:p>
        </p:txBody>
      </p:sp>
      <p:sp>
        <p:nvSpPr>
          <p:cNvPr id="37" name="TextBox 37"/>
          <p:cNvSpPr txBox="1"/>
          <p:nvPr/>
        </p:nvSpPr>
        <p:spPr>
          <a:xfrm>
            <a:off x="3534538" y="7890636"/>
            <a:ext cx="3728316" cy="1890050"/>
          </a:xfrm>
          <a:prstGeom prst="rect">
            <a:avLst/>
          </a:prstGeom>
        </p:spPr>
        <p:txBody>
          <a:bodyPr lIns="0" tIns="0" rIns="0" bIns="0" rtlCol="0" anchor="t">
            <a:spAutoFit/>
          </a:bodyPr>
          <a:lstStyle/>
          <a:p>
            <a:pPr algn="just">
              <a:lnSpc>
                <a:spcPts val="2944"/>
              </a:lnSpc>
            </a:pPr>
            <a:r>
              <a:rPr lang="en-US" sz="2230">
                <a:solidFill>
                  <a:srgbClr val="301906"/>
                </a:solidFill>
                <a:latin typeface="Kollektif"/>
              </a:rPr>
              <a:t>Drop missing values, split data into training and testing sets, and scale features between 0 and 1 using MinMaxScaler.</a:t>
            </a:r>
          </a:p>
        </p:txBody>
      </p:sp>
      <p:sp>
        <p:nvSpPr>
          <p:cNvPr id="38" name="TextBox 38"/>
          <p:cNvSpPr txBox="1"/>
          <p:nvPr/>
        </p:nvSpPr>
        <p:spPr>
          <a:xfrm>
            <a:off x="8694627" y="7824893"/>
            <a:ext cx="3453534" cy="1890050"/>
          </a:xfrm>
          <a:prstGeom prst="rect">
            <a:avLst/>
          </a:prstGeom>
        </p:spPr>
        <p:txBody>
          <a:bodyPr lIns="0" tIns="0" rIns="0" bIns="0" rtlCol="0" anchor="t">
            <a:spAutoFit/>
          </a:bodyPr>
          <a:lstStyle/>
          <a:p>
            <a:pPr algn="just">
              <a:lnSpc>
                <a:spcPts val="2944"/>
              </a:lnSpc>
            </a:pPr>
            <a:r>
              <a:rPr lang="en-US" sz="2230">
                <a:solidFill>
                  <a:srgbClr val="301906"/>
                </a:solidFill>
                <a:latin typeface="Kollektif"/>
              </a:rPr>
              <a:t>Using LSTM-based neural network with dropout regularization, compile with Adam optimizer, and train on training data.</a:t>
            </a:r>
          </a:p>
        </p:txBody>
      </p:sp>
      <p:sp>
        <p:nvSpPr>
          <p:cNvPr id="39" name="TextBox 39"/>
          <p:cNvSpPr txBox="1"/>
          <p:nvPr/>
        </p:nvSpPr>
        <p:spPr>
          <a:xfrm>
            <a:off x="14387584" y="8155932"/>
            <a:ext cx="3161579" cy="1206292"/>
          </a:xfrm>
          <a:prstGeom prst="rect">
            <a:avLst/>
          </a:prstGeom>
        </p:spPr>
        <p:txBody>
          <a:bodyPr lIns="0" tIns="0" rIns="0" bIns="0" rtlCol="0" anchor="t">
            <a:spAutoFit/>
          </a:bodyPr>
          <a:lstStyle/>
          <a:p>
            <a:pPr algn="ctr">
              <a:lnSpc>
                <a:spcPts val="3076"/>
              </a:lnSpc>
            </a:pPr>
            <a:r>
              <a:rPr lang="en-US" sz="2330">
                <a:solidFill>
                  <a:srgbClr val="301906"/>
                </a:solidFill>
                <a:latin typeface="Kollektif"/>
              </a:rPr>
              <a:t>Using streamlit framework the predictor is displayed</a:t>
            </a:r>
          </a:p>
        </p:txBody>
      </p:sp>
      <p:sp>
        <p:nvSpPr>
          <p:cNvPr id="40" name="AutoShape 40"/>
          <p:cNvSpPr/>
          <p:nvPr/>
        </p:nvSpPr>
        <p:spPr>
          <a:xfrm>
            <a:off x="5315968" y="6589948"/>
            <a:ext cx="0" cy="557694"/>
          </a:xfrm>
          <a:prstGeom prst="line">
            <a:avLst/>
          </a:prstGeom>
          <a:ln w="38100" cap="rnd">
            <a:solidFill>
              <a:srgbClr val="301906"/>
            </a:solidFill>
            <a:prstDash val="solid"/>
            <a:headEnd type="none" w="sm" len="sm"/>
            <a:tailEnd type="oval" w="lg" len="lg"/>
          </a:ln>
        </p:spPr>
      </p:sp>
      <p:sp>
        <p:nvSpPr>
          <p:cNvPr id="41" name="TextBox 41"/>
          <p:cNvSpPr txBox="1"/>
          <p:nvPr/>
        </p:nvSpPr>
        <p:spPr>
          <a:xfrm>
            <a:off x="6342184" y="2753728"/>
            <a:ext cx="2958049" cy="1254304"/>
          </a:xfrm>
          <a:prstGeom prst="rect">
            <a:avLst/>
          </a:prstGeom>
        </p:spPr>
        <p:txBody>
          <a:bodyPr lIns="0" tIns="0" rIns="0" bIns="0" rtlCol="0" anchor="t">
            <a:spAutoFit/>
          </a:bodyPr>
          <a:lstStyle/>
          <a:p>
            <a:pPr algn="ctr">
              <a:lnSpc>
                <a:spcPts val="2457"/>
              </a:lnSpc>
            </a:pPr>
            <a:r>
              <a:rPr lang="en-US" sz="2386" spc="119">
                <a:solidFill>
                  <a:srgbClr val="301906"/>
                </a:solidFill>
                <a:latin typeface="Kollektif Bold"/>
              </a:rPr>
              <a:t>Data Visualization</a:t>
            </a:r>
          </a:p>
          <a:p>
            <a:pPr algn="ctr">
              <a:lnSpc>
                <a:spcPts val="2457"/>
              </a:lnSpc>
            </a:pPr>
            <a:r>
              <a:rPr lang="en-US" sz="2386" spc="119">
                <a:solidFill>
                  <a:srgbClr val="301906"/>
                </a:solidFill>
                <a:latin typeface="Kollektif Bold"/>
              </a:rPr>
              <a:t>&amp;</a:t>
            </a:r>
          </a:p>
          <a:p>
            <a:pPr marL="0" lvl="0" indent="0" algn="ctr">
              <a:lnSpc>
                <a:spcPts val="2457"/>
              </a:lnSpc>
              <a:spcBef>
                <a:spcPct val="0"/>
              </a:spcBef>
            </a:pPr>
            <a:r>
              <a:rPr lang="en-US" sz="2386" spc="119">
                <a:solidFill>
                  <a:srgbClr val="301906"/>
                </a:solidFill>
                <a:latin typeface="Kollektif Bold"/>
              </a:rPr>
              <a:t>Moving Average Calculation</a:t>
            </a:r>
          </a:p>
        </p:txBody>
      </p:sp>
      <p:sp>
        <p:nvSpPr>
          <p:cNvPr id="42" name="TextBox 42"/>
          <p:cNvSpPr txBox="1"/>
          <p:nvPr/>
        </p:nvSpPr>
        <p:spPr>
          <a:xfrm>
            <a:off x="11607689" y="2973696"/>
            <a:ext cx="2307047" cy="1014489"/>
          </a:xfrm>
          <a:prstGeom prst="rect">
            <a:avLst/>
          </a:prstGeom>
        </p:spPr>
        <p:txBody>
          <a:bodyPr lIns="0" tIns="0" rIns="0" bIns="0" rtlCol="0" anchor="t">
            <a:spAutoFit/>
          </a:bodyPr>
          <a:lstStyle/>
          <a:p>
            <a:pPr marL="0" lvl="0" indent="0" algn="ctr">
              <a:lnSpc>
                <a:spcPts val="2502"/>
              </a:lnSpc>
              <a:spcBef>
                <a:spcPct val="0"/>
              </a:spcBef>
            </a:pPr>
            <a:r>
              <a:rPr lang="en-US" sz="2429" spc="121">
                <a:solidFill>
                  <a:srgbClr val="301906"/>
                </a:solidFill>
                <a:latin typeface="Kollektif Bold"/>
              </a:rPr>
              <a:t>Visualization of Predicted Result</a:t>
            </a:r>
          </a:p>
        </p:txBody>
      </p:sp>
      <p:sp>
        <p:nvSpPr>
          <p:cNvPr id="43" name="TextBox 43"/>
          <p:cNvSpPr txBox="1"/>
          <p:nvPr/>
        </p:nvSpPr>
        <p:spPr>
          <a:xfrm>
            <a:off x="13968785" y="7223842"/>
            <a:ext cx="3852693" cy="863227"/>
          </a:xfrm>
          <a:prstGeom prst="rect">
            <a:avLst/>
          </a:prstGeom>
        </p:spPr>
        <p:txBody>
          <a:bodyPr lIns="0" tIns="0" rIns="0" bIns="0" rtlCol="0" anchor="t">
            <a:spAutoFit/>
          </a:bodyPr>
          <a:lstStyle/>
          <a:p>
            <a:pPr marL="0" lvl="0" indent="0" algn="ctr">
              <a:lnSpc>
                <a:spcPts val="3201"/>
              </a:lnSpc>
              <a:spcBef>
                <a:spcPct val="0"/>
              </a:spcBef>
            </a:pPr>
            <a:r>
              <a:rPr lang="en-US" sz="3107" spc="155">
                <a:solidFill>
                  <a:srgbClr val="301906"/>
                </a:solidFill>
                <a:latin typeface="Kollektif Bold"/>
              </a:rPr>
              <a:t>Result Web App Interface</a:t>
            </a:r>
          </a:p>
        </p:txBody>
      </p:sp>
      <p:grpSp>
        <p:nvGrpSpPr>
          <p:cNvPr id="44" name="Group 44"/>
          <p:cNvGrpSpPr>
            <a:grpSpLocks noChangeAspect="1"/>
          </p:cNvGrpSpPr>
          <p:nvPr/>
        </p:nvGrpSpPr>
        <p:grpSpPr>
          <a:xfrm>
            <a:off x="14762115" y="4743064"/>
            <a:ext cx="1865230" cy="1865230"/>
            <a:chOff x="0" y="0"/>
            <a:chExt cx="495300" cy="495300"/>
          </a:xfrm>
        </p:grpSpPr>
        <p:sp>
          <p:nvSpPr>
            <p:cNvPr id="45" name="Freeform 4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841700"/>
            </a:solidFill>
          </p:spPr>
        </p:sp>
        <p:sp>
          <p:nvSpPr>
            <p:cNvPr id="46" name="Freeform 4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47" name="TextBox 47"/>
          <p:cNvSpPr txBox="1"/>
          <p:nvPr/>
        </p:nvSpPr>
        <p:spPr>
          <a:xfrm>
            <a:off x="15162180" y="5286838"/>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3E21"/>
                </a:solidFill>
                <a:latin typeface="Kollektif Bold"/>
              </a:rPr>
              <a:t>06.</a:t>
            </a:r>
          </a:p>
        </p:txBody>
      </p:sp>
      <p:sp>
        <p:nvSpPr>
          <p:cNvPr id="48" name="AutoShape 48"/>
          <p:cNvSpPr/>
          <p:nvPr/>
        </p:nvSpPr>
        <p:spPr>
          <a:xfrm>
            <a:off x="7855256" y="4202974"/>
            <a:ext cx="0" cy="627830"/>
          </a:xfrm>
          <a:prstGeom prst="line">
            <a:avLst/>
          </a:prstGeom>
          <a:ln w="38100" cap="rnd">
            <a:solidFill>
              <a:srgbClr val="301906"/>
            </a:solidFill>
            <a:prstDash val="solid"/>
            <a:headEnd type="oval" w="lg" len="lg"/>
            <a:tailEnd type="none" w="sm" len="sm"/>
          </a:ln>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43856" y="7368462"/>
            <a:ext cx="2844144" cy="2648609"/>
          </a:xfrm>
          <a:custGeom>
            <a:avLst/>
            <a:gdLst/>
            <a:ahLst/>
            <a:cxnLst/>
            <a:rect l="l" t="t" r="r" b="b"/>
            <a:pathLst>
              <a:path w="2844144" h="2648609">
                <a:moveTo>
                  <a:pt x="0" y="0"/>
                </a:moveTo>
                <a:lnTo>
                  <a:pt x="2844144" y="0"/>
                </a:lnTo>
                <a:lnTo>
                  <a:pt x="2844144" y="2648610"/>
                </a:lnTo>
                <a:lnTo>
                  <a:pt x="0" y="2648610"/>
                </a:lnTo>
                <a:lnTo>
                  <a:pt x="0" y="0"/>
                </a:lnTo>
                <a:close/>
              </a:path>
            </a:pathLst>
          </a:custGeom>
          <a:blipFill>
            <a:blip r:embed="rId6"/>
            <a:stretch>
              <a:fillRect/>
            </a:stretch>
          </a:blipFill>
        </p:spPr>
      </p:sp>
      <p:sp>
        <p:nvSpPr>
          <p:cNvPr id="5" name="Freeform 5"/>
          <p:cNvSpPr/>
          <p:nvPr/>
        </p:nvSpPr>
        <p:spPr>
          <a:xfrm>
            <a:off x="811182" y="4049580"/>
            <a:ext cx="6583273" cy="5742313"/>
          </a:xfrm>
          <a:custGeom>
            <a:avLst/>
            <a:gdLst/>
            <a:ahLst/>
            <a:cxnLst/>
            <a:rect l="l" t="t" r="r" b="b"/>
            <a:pathLst>
              <a:path w="6583273" h="5742313">
                <a:moveTo>
                  <a:pt x="0" y="0"/>
                </a:moveTo>
                <a:lnTo>
                  <a:pt x="6583273" y="0"/>
                </a:lnTo>
                <a:lnTo>
                  <a:pt x="6583273" y="5742313"/>
                </a:lnTo>
                <a:lnTo>
                  <a:pt x="0" y="5742313"/>
                </a:lnTo>
                <a:lnTo>
                  <a:pt x="0" y="0"/>
                </a:lnTo>
                <a:close/>
              </a:path>
            </a:pathLst>
          </a:custGeom>
          <a:blipFill>
            <a:blip r:embed="rId7"/>
            <a:stretch>
              <a:fillRect/>
            </a:stretch>
          </a:blipFill>
        </p:spPr>
      </p:sp>
      <p:sp>
        <p:nvSpPr>
          <p:cNvPr id="6" name="Freeform 6"/>
          <p:cNvSpPr/>
          <p:nvPr/>
        </p:nvSpPr>
        <p:spPr>
          <a:xfrm>
            <a:off x="9326678" y="2633829"/>
            <a:ext cx="7264959" cy="6624471"/>
          </a:xfrm>
          <a:custGeom>
            <a:avLst/>
            <a:gdLst/>
            <a:ahLst/>
            <a:cxnLst/>
            <a:rect l="l" t="t" r="r" b="b"/>
            <a:pathLst>
              <a:path w="7264959" h="6624471">
                <a:moveTo>
                  <a:pt x="0" y="0"/>
                </a:moveTo>
                <a:lnTo>
                  <a:pt x="7264958" y="0"/>
                </a:lnTo>
                <a:lnTo>
                  <a:pt x="7264958" y="6624471"/>
                </a:lnTo>
                <a:lnTo>
                  <a:pt x="0" y="6624471"/>
                </a:lnTo>
                <a:lnTo>
                  <a:pt x="0" y="0"/>
                </a:lnTo>
                <a:close/>
              </a:path>
            </a:pathLst>
          </a:custGeom>
          <a:blipFill>
            <a:blip r:embed="rId8"/>
            <a:stretch>
              <a:fillRect/>
            </a:stretch>
          </a:blipFill>
        </p:spPr>
      </p:sp>
      <p:sp>
        <p:nvSpPr>
          <p:cNvPr id="7" name="TextBox 7"/>
          <p:cNvSpPr txBox="1"/>
          <p:nvPr/>
        </p:nvSpPr>
        <p:spPr>
          <a:xfrm>
            <a:off x="4102819" y="591269"/>
            <a:ext cx="9478041" cy="693309"/>
          </a:xfrm>
          <a:prstGeom prst="rect">
            <a:avLst/>
          </a:prstGeom>
        </p:spPr>
        <p:txBody>
          <a:bodyPr lIns="0" tIns="0" rIns="0" bIns="0" rtlCol="0" anchor="t">
            <a:spAutoFit/>
          </a:bodyPr>
          <a:lstStyle/>
          <a:p>
            <a:pPr algn="ctr">
              <a:lnSpc>
                <a:spcPts val="5050"/>
              </a:lnSpc>
            </a:pPr>
            <a:r>
              <a:rPr lang="en-US" sz="5611" spc="56">
                <a:solidFill>
                  <a:srgbClr val="6B66C5"/>
                </a:solidFill>
                <a:latin typeface="Bebas Neue Cyrillic"/>
              </a:rPr>
              <a:t>Data Visualization &amp; Moving Average </a:t>
            </a:r>
          </a:p>
        </p:txBody>
      </p:sp>
      <p:sp>
        <p:nvSpPr>
          <p:cNvPr id="8" name="TextBox 8"/>
          <p:cNvSpPr txBox="1"/>
          <p:nvPr/>
        </p:nvSpPr>
        <p:spPr>
          <a:xfrm>
            <a:off x="686409" y="1575009"/>
            <a:ext cx="7760432" cy="2107941"/>
          </a:xfrm>
          <a:prstGeom prst="rect">
            <a:avLst/>
          </a:prstGeom>
        </p:spPr>
        <p:txBody>
          <a:bodyPr lIns="0" tIns="0" rIns="0" bIns="0" rtlCol="0" anchor="t">
            <a:spAutoFit/>
          </a:bodyPr>
          <a:lstStyle/>
          <a:p>
            <a:pPr algn="just">
              <a:lnSpc>
                <a:spcPts val="3382"/>
              </a:lnSpc>
              <a:spcBef>
                <a:spcPct val="0"/>
              </a:spcBef>
            </a:pPr>
            <a:r>
              <a:rPr lang="en-US" sz="2088">
                <a:solidFill>
                  <a:srgbClr val="5E17EB"/>
                </a:solidFill>
                <a:latin typeface="Canva Sans Bold Italics"/>
              </a:rPr>
              <a:t>A moving average in the context of stocks refers to a technical analysis tool used by investors and traders to smooth out price data over a specified period, typically by calculating the average price of a security over a set number of days.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140785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83469" y="5143500"/>
            <a:ext cx="12695305" cy="5945635"/>
          </a:xfrm>
          <a:custGeom>
            <a:avLst/>
            <a:gdLst/>
            <a:ahLst/>
            <a:cxnLst/>
            <a:rect l="l" t="t" r="r" b="b"/>
            <a:pathLst>
              <a:path w="12695305" h="5945635">
                <a:moveTo>
                  <a:pt x="0" y="0"/>
                </a:moveTo>
                <a:lnTo>
                  <a:pt x="12695306" y="0"/>
                </a:lnTo>
                <a:lnTo>
                  <a:pt x="12695306" y="5945635"/>
                </a:lnTo>
                <a:lnTo>
                  <a:pt x="0" y="5945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5835238" y="701517"/>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848848" y="3537378"/>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778298" y="5076202"/>
            <a:ext cx="8591336" cy="4521445"/>
            <a:chOff x="0" y="0"/>
            <a:chExt cx="1544426" cy="812800"/>
          </a:xfrm>
        </p:grpSpPr>
        <p:sp>
          <p:nvSpPr>
            <p:cNvPr id="9" name="Freeform 9"/>
            <p:cNvSpPr/>
            <p:nvPr/>
          </p:nvSpPr>
          <p:spPr>
            <a:xfrm>
              <a:off x="0" y="0"/>
              <a:ext cx="1544426" cy="812800"/>
            </a:xfrm>
            <a:custGeom>
              <a:avLst/>
              <a:gdLst/>
              <a:ahLst/>
              <a:cxnLst/>
              <a:rect l="l" t="t" r="r" b="b"/>
              <a:pathLst>
                <a:path w="1544426" h="812800">
                  <a:moveTo>
                    <a:pt x="20726" y="0"/>
                  </a:moveTo>
                  <a:lnTo>
                    <a:pt x="1523700" y="0"/>
                  </a:lnTo>
                  <a:cubicBezTo>
                    <a:pt x="1535147" y="0"/>
                    <a:pt x="1544426" y="9279"/>
                    <a:pt x="1544426" y="20726"/>
                  </a:cubicBezTo>
                  <a:lnTo>
                    <a:pt x="1544426" y="792074"/>
                  </a:lnTo>
                  <a:cubicBezTo>
                    <a:pt x="1544426" y="803521"/>
                    <a:pt x="1535147" y="812800"/>
                    <a:pt x="1523700" y="812800"/>
                  </a:cubicBezTo>
                  <a:lnTo>
                    <a:pt x="20726" y="812800"/>
                  </a:lnTo>
                  <a:cubicBezTo>
                    <a:pt x="9279" y="812800"/>
                    <a:pt x="0" y="803521"/>
                    <a:pt x="0" y="792074"/>
                  </a:cubicBezTo>
                  <a:lnTo>
                    <a:pt x="0" y="20726"/>
                  </a:lnTo>
                  <a:cubicBezTo>
                    <a:pt x="0" y="9279"/>
                    <a:pt x="9279" y="0"/>
                    <a:pt x="20726" y="0"/>
                  </a:cubicBezTo>
                  <a:close/>
                </a:path>
              </a:pathLst>
            </a:custGeom>
            <a:blipFill>
              <a:blip r:embed="rId8"/>
              <a:stretch>
                <a:fillRect t="-31" b="-31"/>
              </a:stretch>
            </a:blipFill>
          </p:spPr>
        </p:sp>
      </p:grpSp>
      <p:sp>
        <p:nvSpPr>
          <p:cNvPr id="10" name="TextBox 10"/>
          <p:cNvSpPr txBox="1"/>
          <p:nvPr/>
        </p:nvSpPr>
        <p:spPr>
          <a:xfrm>
            <a:off x="1028700" y="571498"/>
            <a:ext cx="9098961" cy="1181104"/>
          </a:xfrm>
          <a:prstGeom prst="rect">
            <a:avLst/>
          </a:prstGeom>
        </p:spPr>
        <p:txBody>
          <a:bodyPr lIns="0" tIns="0" rIns="0" bIns="0" rtlCol="0" anchor="t">
            <a:spAutoFit/>
          </a:bodyPr>
          <a:lstStyle/>
          <a:p>
            <a:pPr>
              <a:lnSpc>
                <a:spcPts val="8550"/>
              </a:lnSpc>
            </a:pPr>
            <a:r>
              <a:rPr lang="en-US" sz="9500" spc="95">
                <a:solidFill>
                  <a:srgbClr val="FFB500"/>
                </a:solidFill>
                <a:latin typeface="Bebas Neue Cyrillic"/>
              </a:rPr>
              <a:t>model creation</a:t>
            </a:r>
          </a:p>
        </p:txBody>
      </p:sp>
      <p:grpSp>
        <p:nvGrpSpPr>
          <p:cNvPr id="11" name="Group 11"/>
          <p:cNvGrpSpPr/>
          <p:nvPr/>
        </p:nvGrpSpPr>
        <p:grpSpPr>
          <a:xfrm>
            <a:off x="11206149" y="3876725"/>
            <a:ext cx="6053151" cy="5720922"/>
            <a:chOff x="0" y="0"/>
            <a:chExt cx="937791" cy="886320"/>
          </a:xfrm>
        </p:grpSpPr>
        <p:sp>
          <p:nvSpPr>
            <p:cNvPr id="12" name="Freeform 12"/>
            <p:cNvSpPr/>
            <p:nvPr/>
          </p:nvSpPr>
          <p:spPr>
            <a:xfrm>
              <a:off x="0" y="0"/>
              <a:ext cx="937791" cy="886321"/>
            </a:xfrm>
            <a:custGeom>
              <a:avLst/>
              <a:gdLst/>
              <a:ahLst/>
              <a:cxnLst/>
              <a:rect l="l" t="t" r="r" b="b"/>
              <a:pathLst>
                <a:path w="937791" h="886321">
                  <a:moveTo>
                    <a:pt x="29417" y="0"/>
                  </a:moveTo>
                  <a:lnTo>
                    <a:pt x="908375" y="0"/>
                  </a:lnTo>
                  <a:cubicBezTo>
                    <a:pt x="924621" y="0"/>
                    <a:pt x="937791" y="13170"/>
                    <a:pt x="937791" y="29417"/>
                  </a:cubicBezTo>
                  <a:lnTo>
                    <a:pt x="937791" y="856904"/>
                  </a:lnTo>
                  <a:cubicBezTo>
                    <a:pt x="937791" y="873150"/>
                    <a:pt x="924621" y="886321"/>
                    <a:pt x="908375" y="886321"/>
                  </a:cubicBezTo>
                  <a:lnTo>
                    <a:pt x="29417" y="886321"/>
                  </a:lnTo>
                  <a:cubicBezTo>
                    <a:pt x="21615" y="886321"/>
                    <a:pt x="14133" y="883221"/>
                    <a:pt x="8616" y="877705"/>
                  </a:cubicBezTo>
                  <a:cubicBezTo>
                    <a:pt x="3099" y="872188"/>
                    <a:pt x="0" y="864706"/>
                    <a:pt x="0" y="856904"/>
                  </a:cubicBezTo>
                  <a:lnTo>
                    <a:pt x="0" y="29417"/>
                  </a:lnTo>
                  <a:cubicBezTo>
                    <a:pt x="0" y="13170"/>
                    <a:pt x="13170" y="0"/>
                    <a:pt x="29417" y="0"/>
                  </a:cubicBezTo>
                  <a:close/>
                </a:path>
              </a:pathLst>
            </a:custGeom>
            <a:blipFill>
              <a:blip r:embed="rId9"/>
              <a:stretch>
                <a:fillRect r="-62980"/>
              </a:stretch>
            </a:blipFill>
          </p:spPr>
        </p:sp>
      </p:grpSp>
      <p:sp>
        <p:nvSpPr>
          <p:cNvPr id="13" name="TextBox 13"/>
          <p:cNvSpPr txBox="1"/>
          <p:nvPr/>
        </p:nvSpPr>
        <p:spPr>
          <a:xfrm>
            <a:off x="778298" y="1978803"/>
            <a:ext cx="9599764" cy="2773549"/>
          </a:xfrm>
          <a:prstGeom prst="rect">
            <a:avLst/>
          </a:prstGeom>
        </p:spPr>
        <p:txBody>
          <a:bodyPr lIns="0" tIns="0" rIns="0" bIns="0" rtlCol="0" anchor="t">
            <a:spAutoFit/>
          </a:bodyPr>
          <a:lstStyle/>
          <a:p>
            <a:pPr algn="just">
              <a:lnSpc>
                <a:spcPts val="3706"/>
              </a:lnSpc>
              <a:spcBef>
                <a:spcPct val="0"/>
              </a:spcBef>
            </a:pPr>
            <a:r>
              <a:rPr lang="en-US" sz="2288">
                <a:solidFill>
                  <a:srgbClr val="FFFEF3"/>
                </a:solidFill>
                <a:latin typeface="League Spartan"/>
              </a:rPr>
              <a:t>Our LSTM-based model employs dropout regularization and multi-layered architecture to forecast stock prices using historical data. Trained with Adam optimizer, it captures sequential dependencies, ensuring scalability and accurate predictions, aiding investors, traders, and analysts in decision-making processes for financial markets.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82125" cy="10287000"/>
            <a:chOff x="0" y="0"/>
            <a:chExt cx="3173706" cy="3479800"/>
          </a:xfrm>
        </p:grpSpPr>
        <p:sp>
          <p:nvSpPr>
            <p:cNvPr id="3" name="Freeform 3"/>
            <p:cNvSpPr/>
            <p:nvPr/>
          </p:nvSpPr>
          <p:spPr>
            <a:xfrm>
              <a:off x="0" y="0"/>
              <a:ext cx="3173706" cy="3479800"/>
            </a:xfrm>
            <a:custGeom>
              <a:avLst/>
              <a:gdLst/>
              <a:ahLst/>
              <a:cxnLst/>
              <a:rect l="l" t="t" r="r" b="b"/>
              <a:pathLst>
                <a:path w="3173706" h="3479800">
                  <a:moveTo>
                    <a:pt x="0" y="0"/>
                  </a:moveTo>
                  <a:lnTo>
                    <a:pt x="3173706" y="0"/>
                  </a:lnTo>
                  <a:lnTo>
                    <a:pt x="3173706" y="3479800"/>
                  </a:lnTo>
                  <a:lnTo>
                    <a:pt x="0" y="3479800"/>
                  </a:lnTo>
                  <a:close/>
                </a:path>
              </a:pathLst>
            </a:custGeom>
            <a:solidFill>
              <a:srgbClr val="896CC9"/>
            </a:solidFill>
          </p:spPr>
        </p:sp>
      </p:grpSp>
      <p:sp>
        <p:nvSpPr>
          <p:cNvPr id="4" name="Freeform 4"/>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14252371" y="-273187"/>
            <a:ext cx="7520469" cy="5245527"/>
          </a:xfrm>
          <a:custGeom>
            <a:avLst/>
            <a:gdLst/>
            <a:ahLst/>
            <a:cxnLst/>
            <a:rect l="l" t="t" r="r" b="b"/>
            <a:pathLst>
              <a:path w="7520469" h="5245527">
                <a:moveTo>
                  <a:pt x="0" y="5245527"/>
                </a:moveTo>
                <a:lnTo>
                  <a:pt x="7520469" y="5245527"/>
                </a:lnTo>
                <a:lnTo>
                  <a:pt x="7520469" y="0"/>
                </a:lnTo>
                <a:lnTo>
                  <a:pt x="0" y="0"/>
                </a:lnTo>
                <a:lnTo>
                  <a:pt x="0" y="524552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828021" y="3649375"/>
            <a:ext cx="7983582" cy="3904591"/>
          </a:xfrm>
          <a:custGeom>
            <a:avLst/>
            <a:gdLst/>
            <a:ahLst/>
            <a:cxnLst/>
            <a:rect l="l" t="t" r="r" b="b"/>
            <a:pathLst>
              <a:path w="7983582" h="3904591">
                <a:moveTo>
                  <a:pt x="0" y="0"/>
                </a:moveTo>
                <a:lnTo>
                  <a:pt x="7983582" y="0"/>
                </a:lnTo>
                <a:lnTo>
                  <a:pt x="7983582" y="3904591"/>
                </a:lnTo>
                <a:lnTo>
                  <a:pt x="0" y="3904591"/>
                </a:lnTo>
                <a:lnTo>
                  <a:pt x="0" y="0"/>
                </a:lnTo>
                <a:close/>
              </a:path>
            </a:pathLst>
          </a:custGeom>
          <a:blipFill>
            <a:blip r:embed="rId6"/>
            <a:stretch>
              <a:fillRect t="-152" b="-152"/>
            </a:stretch>
          </a:blipFill>
        </p:spPr>
      </p:sp>
      <p:sp>
        <p:nvSpPr>
          <p:cNvPr id="7" name="Freeform 7"/>
          <p:cNvSpPr/>
          <p:nvPr/>
        </p:nvSpPr>
        <p:spPr>
          <a:xfrm>
            <a:off x="821153" y="3156517"/>
            <a:ext cx="7474860" cy="5704186"/>
          </a:xfrm>
          <a:custGeom>
            <a:avLst/>
            <a:gdLst/>
            <a:ahLst/>
            <a:cxnLst/>
            <a:rect l="l" t="t" r="r" b="b"/>
            <a:pathLst>
              <a:path w="7474860" h="5704186">
                <a:moveTo>
                  <a:pt x="0" y="0"/>
                </a:moveTo>
                <a:lnTo>
                  <a:pt x="7474860" y="0"/>
                </a:lnTo>
                <a:lnTo>
                  <a:pt x="7474860" y="5704186"/>
                </a:lnTo>
                <a:lnTo>
                  <a:pt x="0" y="5704186"/>
                </a:lnTo>
                <a:lnTo>
                  <a:pt x="0" y="0"/>
                </a:lnTo>
                <a:close/>
              </a:path>
            </a:pathLst>
          </a:custGeom>
          <a:blipFill>
            <a:blip r:embed="rId7"/>
            <a:stretch>
              <a:fillRect/>
            </a:stretch>
          </a:blipFill>
        </p:spPr>
      </p:sp>
      <p:sp>
        <p:nvSpPr>
          <p:cNvPr id="8" name="TextBox 8"/>
          <p:cNvSpPr txBox="1"/>
          <p:nvPr/>
        </p:nvSpPr>
        <p:spPr>
          <a:xfrm>
            <a:off x="4756836" y="676396"/>
            <a:ext cx="11246976" cy="920706"/>
          </a:xfrm>
          <a:prstGeom prst="rect">
            <a:avLst/>
          </a:prstGeom>
        </p:spPr>
        <p:txBody>
          <a:bodyPr lIns="0" tIns="0" rIns="0" bIns="0" rtlCol="0" anchor="t">
            <a:spAutoFit/>
          </a:bodyPr>
          <a:lstStyle/>
          <a:p>
            <a:pPr algn="ctr">
              <a:lnSpc>
                <a:spcPts val="7527"/>
              </a:lnSpc>
            </a:pPr>
            <a:r>
              <a:rPr lang="en-US" sz="5376" spc="688">
                <a:solidFill>
                  <a:srgbClr val="FFFFFF"/>
                </a:solidFill>
                <a:latin typeface="League Spartan"/>
              </a:rPr>
              <a:t>RESULT </a:t>
            </a:r>
            <a:r>
              <a:rPr lang="en-US" sz="5376" spc="688">
                <a:solidFill>
                  <a:srgbClr val="FFB500"/>
                </a:solidFill>
                <a:latin typeface="League Spartan"/>
              </a:rPr>
              <a:t>PREDICTION</a:t>
            </a:r>
          </a:p>
        </p:txBody>
      </p:sp>
      <p:sp>
        <p:nvSpPr>
          <p:cNvPr id="9" name="TextBox 9"/>
          <p:cNvSpPr txBox="1"/>
          <p:nvPr/>
        </p:nvSpPr>
        <p:spPr>
          <a:xfrm>
            <a:off x="10380324" y="2712950"/>
            <a:ext cx="6878976" cy="612707"/>
          </a:xfrm>
          <a:prstGeom prst="rect">
            <a:avLst/>
          </a:prstGeom>
        </p:spPr>
        <p:txBody>
          <a:bodyPr lIns="0" tIns="0" rIns="0" bIns="0" rtlCol="0" anchor="t">
            <a:spAutoFit/>
          </a:bodyPr>
          <a:lstStyle/>
          <a:p>
            <a:pPr algn="ctr">
              <a:lnSpc>
                <a:spcPts val="5078"/>
              </a:lnSpc>
            </a:pPr>
            <a:r>
              <a:rPr lang="en-US" sz="3627">
                <a:solidFill>
                  <a:srgbClr val="5E17EB"/>
                </a:solidFill>
                <a:latin typeface="League Spartan"/>
              </a:rPr>
              <a:t>FUTURE PRICE PREDICTION</a:t>
            </a:r>
          </a:p>
        </p:txBody>
      </p:sp>
      <p:sp>
        <p:nvSpPr>
          <p:cNvPr id="10" name="TextBox 10"/>
          <p:cNvSpPr txBox="1"/>
          <p:nvPr/>
        </p:nvSpPr>
        <p:spPr>
          <a:xfrm>
            <a:off x="0" y="2282902"/>
            <a:ext cx="8868871" cy="613409"/>
          </a:xfrm>
          <a:prstGeom prst="rect">
            <a:avLst/>
          </a:prstGeom>
        </p:spPr>
        <p:txBody>
          <a:bodyPr lIns="0" tIns="0" rIns="0" bIns="0" rtlCol="0" anchor="t">
            <a:spAutoFit/>
          </a:bodyPr>
          <a:lstStyle/>
          <a:p>
            <a:pPr algn="ctr">
              <a:lnSpc>
                <a:spcPts val="5040"/>
              </a:lnSpc>
            </a:pPr>
            <a:r>
              <a:rPr lang="en-US" sz="3600">
                <a:solidFill>
                  <a:srgbClr val="FFFEF3"/>
                </a:solidFill>
                <a:latin typeface="League Spartan"/>
              </a:rPr>
              <a:t>Predicted Price v/s Original Price</a:t>
            </a:r>
          </a:p>
        </p:txBody>
      </p:sp>
      <p:sp>
        <p:nvSpPr>
          <p:cNvPr id="11" name="TextBox 11"/>
          <p:cNvSpPr txBox="1"/>
          <p:nvPr/>
        </p:nvSpPr>
        <p:spPr>
          <a:xfrm>
            <a:off x="103254" y="9025659"/>
            <a:ext cx="8910658" cy="906649"/>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Canva Sans Bold Italics"/>
              </a:rPr>
              <a:t>Graph of predicted price vs original price of last 100 days data</a:t>
            </a:r>
          </a:p>
        </p:txBody>
      </p:sp>
      <p:sp>
        <p:nvSpPr>
          <p:cNvPr id="12" name="Freeform 12"/>
          <p:cNvSpPr/>
          <p:nvPr/>
        </p:nvSpPr>
        <p:spPr>
          <a:xfrm>
            <a:off x="15748601" y="7724595"/>
            <a:ext cx="3021398" cy="3067410"/>
          </a:xfrm>
          <a:custGeom>
            <a:avLst/>
            <a:gdLst/>
            <a:ahLst/>
            <a:cxnLst/>
            <a:rect l="l" t="t" r="r" b="b"/>
            <a:pathLst>
              <a:path w="3021398" h="3067410">
                <a:moveTo>
                  <a:pt x="0" y="0"/>
                </a:moveTo>
                <a:lnTo>
                  <a:pt x="3021398" y="0"/>
                </a:lnTo>
                <a:lnTo>
                  <a:pt x="3021398" y="3067410"/>
                </a:lnTo>
                <a:lnTo>
                  <a:pt x="0" y="3067410"/>
                </a:lnTo>
                <a:lnTo>
                  <a:pt x="0" y="0"/>
                </a:lnTo>
                <a:close/>
              </a:path>
            </a:pathLst>
          </a:custGeom>
          <a:blipFill>
            <a:blip r:embed="rId8"/>
            <a:stretch>
              <a:fillRect/>
            </a:stretch>
          </a:blipFill>
        </p:spPr>
      </p:sp>
      <p:sp>
        <p:nvSpPr>
          <p:cNvPr id="13" name="TextBox 13"/>
          <p:cNvSpPr txBox="1"/>
          <p:nvPr/>
        </p:nvSpPr>
        <p:spPr>
          <a:xfrm>
            <a:off x="9828021" y="7782566"/>
            <a:ext cx="4542234" cy="906649"/>
          </a:xfrm>
          <a:prstGeom prst="rect">
            <a:avLst/>
          </a:prstGeom>
        </p:spPr>
        <p:txBody>
          <a:bodyPr lIns="0" tIns="0" rIns="0" bIns="0" rtlCol="0" anchor="t">
            <a:spAutoFit/>
          </a:bodyPr>
          <a:lstStyle/>
          <a:p>
            <a:pPr algn="ctr">
              <a:lnSpc>
                <a:spcPts val="3706"/>
              </a:lnSpc>
              <a:spcBef>
                <a:spcPct val="0"/>
              </a:spcBef>
            </a:pPr>
            <a:r>
              <a:rPr lang="en-US" sz="2288">
                <a:solidFill>
                  <a:srgbClr val="5E17EB"/>
                </a:solidFill>
                <a:latin typeface="Canva Sans Bold Italics"/>
              </a:rPr>
              <a:t>Graph of future predicted price </a:t>
            </a:r>
          </a:p>
          <a:p>
            <a:pPr algn="ctr">
              <a:lnSpc>
                <a:spcPts val="3706"/>
              </a:lnSpc>
              <a:spcBef>
                <a:spcPct val="0"/>
              </a:spcBef>
            </a:pPr>
            <a:r>
              <a:rPr lang="en-US" sz="2288">
                <a:solidFill>
                  <a:srgbClr val="5E17EB"/>
                </a:solidFill>
                <a:latin typeface="Canva Sans Bold Italics"/>
              </a:rPr>
              <a:t>of next 5 days  </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16443523" y="2453429"/>
            <a:ext cx="2935176" cy="1234645"/>
          </a:xfrm>
          <a:custGeom>
            <a:avLst/>
            <a:gdLst/>
            <a:ahLst/>
            <a:cxnLst/>
            <a:rect l="l" t="t" r="r" b="b"/>
            <a:pathLst>
              <a:path w="2935176" h="1234645">
                <a:moveTo>
                  <a:pt x="0" y="0"/>
                </a:moveTo>
                <a:lnTo>
                  <a:pt x="2935176" y="0"/>
                </a:lnTo>
                <a:lnTo>
                  <a:pt x="2935176" y="1234645"/>
                </a:lnTo>
                <a:lnTo>
                  <a:pt x="0" y="1234645"/>
                </a:lnTo>
                <a:lnTo>
                  <a:pt x="0" y="0"/>
                </a:lnTo>
                <a:close/>
              </a:path>
            </a:pathLst>
          </a:custGeom>
          <a:blipFill>
            <a:blip r:embed="rId2"/>
            <a:stretch>
              <a:fillRect l="-32180" r="-38924" b="-300166"/>
            </a:stretch>
          </a:blipFill>
        </p:spPr>
      </p:sp>
      <p:grpSp>
        <p:nvGrpSpPr>
          <p:cNvPr id="3" name="Group 3"/>
          <p:cNvGrpSpPr/>
          <p:nvPr/>
        </p:nvGrpSpPr>
        <p:grpSpPr>
          <a:xfrm>
            <a:off x="9871972" y="1353816"/>
            <a:ext cx="7214740" cy="6716923"/>
            <a:chOff x="0" y="0"/>
            <a:chExt cx="6350000" cy="5911850"/>
          </a:xfrm>
        </p:grpSpPr>
        <p:sp>
          <p:nvSpPr>
            <p:cNvPr id="4" name="Freeform 4"/>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adFill rotWithShape="1">
              <a:gsLst>
                <a:gs pos="0">
                  <a:srgbClr val="000000">
                    <a:alpha val="100000"/>
                  </a:srgbClr>
                </a:gs>
                <a:gs pos="100000">
                  <a:srgbClr val="C89116">
                    <a:alpha val="100000"/>
                  </a:srgbClr>
                </a:gs>
              </a:gsLst>
              <a:lin ang="0"/>
            </a:gradFill>
            <a:ln w="12700">
              <a:solidFill>
                <a:srgbClr val="000000"/>
              </a:solidFill>
            </a:ln>
          </p:spPr>
        </p:sp>
      </p:grpSp>
      <p:sp>
        <p:nvSpPr>
          <p:cNvPr id="5" name="Freeform 5"/>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2879756"/>
            <a:ext cx="11261563" cy="5668167"/>
            <a:chOff x="0" y="0"/>
            <a:chExt cx="3330671" cy="1676393"/>
          </a:xfrm>
        </p:grpSpPr>
        <p:sp>
          <p:nvSpPr>
            <p:cNvPr id="7" name="Freeform 7"/>
            <p:cNvSpPr/>
            <p:nvPr/>
          </p:nvSpPr>
          <p:spPr>
            <a:xfrm>
              <a:off x="0" y="0"/>
              <a:ext cx="3330672" cy="1676393"/>
            </a:xfrm>
            <a:custGeom>
              <a:avLst/>
              <a:gdLst/>
              <a:ahLst/>
              <a:cxnLst/>
              <a:rect l="l" t="t" r="r" b="b"/>
              <a:pathLst>
                <a:path w="3330672" h="1676393">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1">
              <a:gsLst>
                <a:gs pos="0">
                  <a:srgbClr val="000000">
                    <a:alpha val="100000"/>
                  </a:srgbClr>
                </a:gs>
                <a:gs pos="100000">
                  <a:srgbClr val="C89116">
                    <a:alpha val="100000"/>
                  </a:srgbClr>
                </a:gs>
              </a:gsLst>
              <a:lin ang="0"/>
            </a:gradFill>
            <a:ln w="57150" cap="rnd">
              <a:solidFill>
                <a:srgbClr val="FFFFFF"/>
              </a:solidFill>
              <a:prstDash val="solid"/>
              <a:round/>
            </a:ln>
          </p:spPr>
        </p:sp>
        <p:sp>
          <p:nvSpPr>
            <p:cNvPr id="8" name="TextBox 8"/>
            <p:cNvSpPr txBox="1"/>
            <p:nvPr/>
          </p:nvSpPr>
          <p:spPr>
            <a:xfrm>
              <a:off x="0" y="-95250"/>
              <a:ext cx="3330671"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028700" y="1353816"/>
            <a:ext cx="9178325" cy="1290136"/>
            <a:chOff x="0" y="0"/>
            <a:chExt cx="2960236" cy="416101"/>
          </a:xfrm>
        </p:grpSpPr>
        <p:sp>
          <p:nvSpPr>
            <p:cNvPr id="10" name="Freeform 10"/>
            <p:cNvSpPr/>
            <p:nvPr/>
          </p:nvSpPr>
          <p:spPr>
            <a:xfrm>
              <a:off x="0" y="0"/>
              <a:ext cx="2960236" cy="416101"/>
            </a:xfrm>
            <a:custGeom>
              <a:avLst/>
              <a:gdLst/>
              <a:ahLst/>
              <a:cxnLst/>
              <a:rect l="l" t="t" r="r" b="b"/>
              <a:pathLst>
                <a:path w="2960236" h="416101">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1">
              <a:gsLst>
                <a:gs pos="0">
                  <a:srgbClr val="000000">
                    <a:alpha val="100000"/>
                  </a:srgbClr>
                </a:gs>
                <a:gs pos="100000">
                  <a:srgbClr val="C89116">
                    <a:alpha val="100000"/>
                  </a:srgbClr>
                </a:gs>
              </a:gsLst>
              <a:lin ang="0"/>
            </a:gradFill>
            <a:ln w="57150" cap="rnd">
              <a:solidFill>
                <a:srgbClr val="FFFFFF"/>
              </a:solidFill>
              <a:prstDash val="solid"/>
              <a:round/>
            </a:ln>
          </p:spPr>
        </p:sp>
        <p:sp>
          <p:nvSpPr>
            <p:cNvPr id="11" name="TextBox 11"/>
            <p:cNvSpPr txBox="1"/>
            <p:nvPr/>
          </p:nvSpPr>
          <p:spPr>
            <a:xfrm>
              <a:off x="0" y="-95250"/>
              <a:ext cx="2960236"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2" name="Group 12"/>
          <p:cNvGrpSpPr/>
          <p:nvPr/>
        </p:nvGrpSpPr>
        <p:grpSpPr>
          <a:xfrm>
            <a:off x="9985540" y="1459548"/>
            <a:ext cx="6987604" cy="6505459"/>
            <a:chOff x="0" y="0"/>
            <a:chExt cx="6350000" cy="5911850"/>
          </a:xfrm>
        </p:grpSpPr>
        <p:sp>
          <p:nvSpPr>
            <p:cNvPr id="13" name="Freeform 13"/>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l="-19885" r="-19885"/>
              </a:stretch>
            </a:blipFill>
          </p:spPr>
        </p:sp>
      </p:grpSp>
      <p:sp>
        <p:nvSpPr>
          <p:cNvPr id="14" name="Freeform 14"/>
          <p:cNvSpPr/>
          <p:nvPr/>
        </p:nvSpPr>
        <p:spPr>
          <a:xfrm>
            <a:off x="-789513" y="4015135"/>
            <a:ext cx="2319244" cy="3397408"/>
          </a:xfrm>
          <a:custGeom>
            <a:avLst/>
            <a:gdLst/>
            <a:ahLst/>
            <a:cxnLst/>
            <a:rect l="l" t="t" r="r" b="b"/>
            <a:pathLst>
              <a:path w="2319244" h="3397408">
                <a:moveTo>
                  <a:pt x="0" y="0"/>
                </a:moveTo>
                <a:lnTo>
                  <a:pt x="2319244" y="0"/>
                </a:lnTo>
                <a:lnTo>
                  <a:pt x="2319244" y="3397408"/>
                </a:lnTo>
                <a:lnTo>
                  <a:pt x="0" y="3397408"/>
                </a:lnTo>
                <a:lnTo>
                  <a:pt x="0" y="0"/>
                </a:lnTo>
                <a:close/>
              </a:path>
            </a:pathLst>
          </a:custGeom>
          <a:blipFill>
            <a:blip r:embed="rId6"/>
            <a:stretch>
              <a:fillRect l="-185101" t="-125652"/>
            </a:stretch>
          </a:blipFill>
        </p:spPr>
      </p:sp>
      <p:sp>
        <p:nvSpPr>
          <p:cNvPr id="15" name="TextBox 15"/>
          <p:cNvSpPr txBox="1"/>
          <p:nvPr/>
        </p:nvSpPr>
        <p:spPr>
          <a:xfrm>
            <a:off x="1478403" y="1469813"/>
            <a:ext cx="8069718" cy="896216"/>
          </a:xfrm>
          <a:prstGeom prst="rect">
            <a:avLst/>
          </a:prstGeom>
        </p:spPr>
        <p:txBody>
          <a:bodyPr lIns="0" tIns="0" rIns="0" bIns="0" rtlCol="0" anchor="t">
            <a:spAutoFit/>
          </a:bodyPr>
          <a:lstStyle/>
          <a:p>
            <a:pPr marL="0" lvl="0" indent="0">
              <a:lnSpc>
                <a:spcPts val="7302"/>
              </a:lnSpc>
              <a:spcBef>
                <a:spcPct val="0"/>
              </a:spcBef>
            </a:pPr>
            <a:r>
              <a:rPr lang="en-US" sz="5215">
                <a:solidFill>
                  <a:srgbClr val="FFFFFF"/>
                </a:solidFill>
                <a:latin typeface="Montserrat Classic Bold"/>
              </a:rPr>
              <a:t>FUTURE ASPECTS</a:t>
            </a:r>
          </a:p>
        </p:txBody>
      </p:sp>
      <p:sp>
        <p:nvSpPr>
          <p:cNvPr id="16" name="TextBox 16"/>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17" name="TextBox 17"/>
          <p:cNvSpPr txBox="1"/>
          <p:nvPr/>
        </p:nvSpPr>
        <p:spPr>
          <a:xfrm>
            <a:off x="1624981" y="3368321"/>
            <a:ext cx="8149368" cy="4443387"/>
          </a:xfrm>
          <a:prstGeom prst="rect">
            <a:avLst/>
          </a:prstGeom>
        </p:spPr>
        <p:txBody>
          <a:bodyPr lIns="0" tIns="0" rIns="0" bIns="0" rtlCol="0" anchor="t">
            <a:spAutoFit/>
          </a:bodyPr>
          <a:lstStyle/>
          <a:p>
            <a:pPr marL="623554" lvl="1" indent="-311777">
              <a:lnSpc>
                <a:spcPts val="5978"/>
              </a:lnSpc>
              <a:buFont typeface="Arial"/>
              <a:buChar char="•"/>
            </a:pPr>
            <a:r>
              <a:rPr lang="en-US" sz="2888">
                <a:solidFill>
                  <a:srgbClr val="FFFFFF"/>
                </a:solidFill>
                <a:latin typeface="Roboto Bold"/>
              </a:rPr>
              <a:t>Increase accuracy &amp; performance by using advanced model architecture.</a:t>
            </a:r>
          </a:p>
          <a:p>
            <a:pPr marL="623554" lvl="1" indent="-311777">
              <a:lnSpc>
                <a:spcPts val="5978"/>
              </a:lnSpc>
              <a:buFont typeface="Arial"/>
              <a:buChar char="•"/>
            </a:pPr>
            <a:r>
              <a:rPr lang="en-US" sz="2888">
                <a:solidFill>
                  <a:srgbClr val="FFFFFF"/>
                </a:solidFill>
                <a:latin typeface="Roboto Bold"/>
              </a:rPr>
              <a:t>To check insights and predict more trends of the stock for user.</a:t>
            </a:r>
          </a:p>
          <a:p>
            <a:pPr marL="623554" lvl="1" indent="-311777">
              <a:lnSpc>
                <a:spcPts val="5978"/>
              </a:lnSpc>
              <a:buFont typeface="Arial"/>
              <a:buChar char="•"/>
            </a:pPr>
            <a:r>
              <a:rPr lang="en-US" sz="2888">
                <a:solidFill>
                  <a:srgbClr val="FFFFFF"/>
                </a:solidFill>
                <a:latin typeface="Roboto Bold"/>
              </a:rPr>
              <a:t>Proper web app deployment.</a:t>
            </a:r>
          </a:p>
          <a:p>
            <a:pPr marL="623554" lvl="1" indent="-311777">
              <a:lnSpc>
                <a:spcPts val="5978"/>
              </a:lnSpc>
              <a:buFont typeface="Arial"/>
              <a:buChar char="•"/>
            </a:pPr>
            <a:r>
              <a:rPr lang="en-US" sz="2888">
                <a:solidFill>
                  <a:srgbClr val="FFFFFF"/>
                </a:solidFill>
                <a:latin typeface="Roboto Bold"/>
              </a:rPr>
              <a:t>Financial research and education.</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578</Words>
  <Application>Microsoft Office PowerPoint</Application>
  <PresentationFormat>Custom</PresentationFormat>
  <Paragraphs>61</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League Spartan</vt:lpstr>
      <vt:lpstr>Kollektif Bold</vt:lpstr>
      <vt:lpstr>Montserrat Bold Italics</vt:lpstr>
      <vt:lpstr>Decalotype Bold Italics</vt:lpstr>
      <vt:lpstr>Decalotype Bold</vt:lpstr>
      <vt:lpstr>Arial</vt:lpstr>
      <vt:lpstr>Bebas Neue Cyrillic</vt:lpstr>
      <vt:lpstr>Roboto Bold</vt:lpstr>
      <vt:lpstr>Open Sans Bold</vt:lpstr>
      <vt:lpstr>Kollektif</vt:lpstr>
      <vt:lpstr>Montserrat Classic Bold</vt:lpstr>
      <vt:lpstr>Canva Sans Bold Italics</vt:lpstr>
      <vt:lpstr>Calibri</vt:lpstr>
      <vt:lpstr>IBM Plex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cp:lastModifiedBy>Arpan Dey</cp:lastModifiedBy>
  <cp:revision>3</cp:revision>
  <dcterms:created xsi:type="dcterms:W3CDTF">2006-08-16T00:00:00Z</dcterms:created>
  <dcterms:modified xsi:type="dcterms:W3CDTF">2024-11-21T04:33:46Z</dcterms:modified>
  <dc:identifier>DAF9_fzgQRA</dc:identifier>
</cp:coreProperties>
</file>